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4_AE59F06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5_72BEE75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3"/>
  </p:notesMasterIdLst>
  <p:handoutMasterIdLst>
    <p:handoutMasterId r:id="rId14"/>
  </p:handoutMasterIdLst>
  <p:sldIdLst>
    <p:sldId id="258" r:id="rId5"/>
    <p:sldId id="261" r:id="rId6"/>
    <p:sldId id="274" r:id="rId7"/>
    <p:sldId id="276" r:id="rId8"/>
    <p:sldId id="278" r:id="rId9"/>
    <p:sldId id="277" r:id="rId10"/>
    <p:sldId id="267" r:id="rId11"/>
    <p:sldId id="275" r:id="rId12"/>
  </p:sldIdLst>
  <p:sldSz cx="6858000" cy="9907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462CC4-0945-C908-1EA1-B8E2A8313647}" name="McCarthy, Zoe" initials="MZ" userId="S::Zoe.McCarthy@spa.police.uk::e13df04d-a425-4a74-a3dd-c4ec2e543d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67"/>
    <a:srgbClr val="C9E0D0"/>
    <a:srgbClr val="009683"/>
    <a:srgbClr val="568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37"/>
  </p:normalViewPr>
  <p:slideViewPr>
    <p:cSldViewPr snapToGrid="0" snapToObjects="1">
      <p:cViewPr varScale="1">
        <p:scale>
          <a:sx n="75" d="100"/>
          <a:sy n="75" d="100"/>
        </p:scale>
        <p:origin x="3180" y="54"/>
      </p:cViewPr>
      <p:guideLst/>
    </p:cSldViewPr>
  </p:slideViewPr>
  <p:notesTextViewPr>
    <p:cViewPr>
      <p:scale>
        <a:sx n="1" d="1"/>
        <a:sy n="1" d="1"/>
      </p:scale>
      <p:origin x="0" y="0"/>
    </p:cViewPr>
  </p:notesTextViewPr>
  <p:notesViewPr>
    <p:cSldViewPr snapToGrid="0" snapToObjects="1">
      <p:cViewPr varScale="1">
        <p:scale>
          <a:sx n="121" d="100"/>
          <a:sy n="121" d="100"/>
        </p:scale>
        <p:origin x="50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r>
              <a:rPr lang="en-GB" sz="1100" dirty="0"/>
              <a:t>Gender </a:t>
            </a:r>
            <a:r>
              <a:rPr lang="en-GB" sz="1100" b="1" i="0" u="none" strike="noStrike" cap="all" baseline="0" dirty="0">
                <a:effectLst/>
              </a:rPr>
              <a:t>of Suspects</a:t>
            </a:r>
            <a:r>
              <a:rPr lang="en-GB" sz="1100" dirty="0"/>
              <a:t> </a:t>
            </a:r>
          </a:p>
        </c:rich>
      </c:tx>
      <c:layout>
        <c:manualLayout>
          <c:xMode val="edge"/>
          <c:yMode val="edge"/>
          <c:x val="0.5482469158486627"/>
          <c:y val="0.14467049436311347"/>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2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548-495B-9655-97EB7A7AFF8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548-495B-9655-97EB7A7AFF8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548-495B-9655-97EB7A7AFF8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548-495B-9655-97EB7A7AFF8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548-495B-9655-97EB7A7AFF8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548-495B-9655-97EB7A7AFF8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N/A</c:v>
                </c:pt>
              </c:strCache>
            </c:strRef>
          </c:cat>
          <c:val>
            <c:numRef>
              <c:f>Sheet1!$B$2:$B$4</c:f>
              <c:numCache>
                <c:formatCode>General</c:formatCode>
                <c:ptCount val="3"/>
                <c:pt idx="0">
                  <c:v>768</c:v>
                </c:pt>
                <c:pt idx="1">
                  <c:v>64</c:v>
                </c:pt>
                <c:pt idx="2">
                  <c:v>23</c:v>
                </c:pt>
              </c:numCache>
            </c:numRef>
          </c:val>
          <c:extLst>
            <c:ext xmlns:c16="http://schemas.microsoft.com/office/drawing/2014/chart" uri="{C3380CC4-5D6E-409C-BE32-E72D297353CC}">
              <c16:uniqueId val="{00000006-E548-495B-9655-97EB7A7AFF8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r>
              <a:rPr lang="en-GB" sz="1100" dirty="0"/>
              <a:t>AGE</a:t>
            </a:r>
            <a:r>
              <a:rPr lang="en-GB" sz="1100" baseline="0" dirty="0"/>
              <a:t> of Suspects</a:t>
            </a:r>
            <a:endParaRPr lang="en-GB" sz="1100" dirty="0"/>
          </a:p>
        </c:rich>
      </c:tx>
      <c:layout>
        <c:manualLayout>
          <c:xMode val="edge"/>
          <c:yMode val="edge"/>
          <c:x val="3.6102038549212095E-2"/>
          <c:y val="2.8895856142795523E-2"/>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B40-4F55-8C9F-17566128E29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B40-4F55-8C9F-17566128E293}"/>
              </c:ext>
            </c:extLst>
          </c:dPt>
          <c:dPt>
            <c:idx val="2"/>
            <c:bubble3D val="0"/>
            <c:explosion val="23"/>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B40-4F55-8C9F-17566128E29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B40-4F55-8C9F-17566128E29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B40-4F55-8C9F-17566128E29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B40-4F55-8C9F-17566128E29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B40-4F55-8C9F-17566128E29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B40-4F55-8C9F-17566128E293}"/>
                </c:ext>
              </c:extLst>
            </c:dLbl>
            <c:dLbl>
              <c:idx val="3"/>
              <c:layout>
                <c:manualLayout>
                  <c:x val="-7.500000000000005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40-4F55-8C9F-17566128E293}"/>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B40-4F55-8C9F-17566128E29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Sheet1!$A$11:$A$15</c:f>
              <c:strCache>
                <c:ptCount val="5"/>
                <c:pt idx="0">
                  <c:v>Under 18</c:v>
                </c:pt>
                <c:pt idx="1">
                  <c:v>18 – 30</c:v>
                </c:pt>
                <c:pt idx="2">
                  <c:v>31 – 64</c:v>
                </c:pt>
                <c:pt idx="3">
                  <c:v>65+</c:v>
                </c:pt>
                <c:pt idx="4">
                  <c:v>U/K</c:v>
                </c:pt>
              </c:strCache>
            </c:strRef>
          </c:cat>
          <c:val>
            <c:numRef>
              <c:f>Sheet1!$B$11:$B$15</c:f>
              <c:numCache>
                <c:formatCode>General</c:formatCode>
                <c:ptCount val="5"/>
                <c:pt idx="0">
                  <c:v>46</c:v>
                </c:pt>
                <c:pt idx="1">
                  <c:v>293</c:v>
                </c:pt>
                <c:pt idx="2">
                  <c:v>491</c:v>
                </c:pt>
                <c:pt idx="3">
                  <c:v>2</c:v>
                </c:pt>
                <c:pt idx="4">
                  <c:v>23</c:v>
                </c:pt>
              </c:numCache>
            </c:numRef>
          </c:val>
          <c:extLst>
            <c:ext xmlns:c16="http://schemas.microsoft.com/office/drawing/2014/chart" uri="{C3380CC4-5D6E-409C-BE32-E72D297353CC}">
              <c16:uniqueId val="{0000000A-1B40-4F55-8C9F-17566128E293}"/>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r>
              <a:rPr lang="en-GB" sz="1100" dirty="0"/>
              <a:t>REASON FOR USE</a:t>
            </a:r>
            <a:r>
              <a:rPr lang="en-GB" sz="1100" baseline="0" dirty="0"/>
              <a:t> </a:t>
            </a:r>
            <a:endParaRPr lang="en-GB" sz="1100" dirty="0"/>
          </a:p>
        </c:rich>
      </c:tx>
      <c:layout>
        <c:manualLayout>
          <c:xMode val="edge"/>
          <c:yMode val="edge"/>
          <c:x val="0.61556259983852879"/>
          <c:y val="0.19255491009922501"/>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82362073223799"/>
          <c:y val="0.28974980875517137"/>
          <c:w val="0.7432082127545645"/>
          <c:h val="0.58884463961162437"/>
        </c:manualLayout>
      </c:layout>
      <c:pie3DChart>
        <c:varyColors val="1"/>
        <c:ser>
          <c:idx val="0"/>
          <c:order val="0"/>
          <c:dPt>
            <c:idx val="0"/>
            <c:bubble3D val="0"/>
            <c:explosion val="2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241-4A72-ACBE-5E8E12D1AD6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241-4A72-ACBE-5E8E12D1AD6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241-4A72-ACBE-5E8E12D1AD6B}"/>
              </c:ext>
            </c:extLst>
          </c:dPt>
          <c:dLbls>
            <c:dLbl>
              <c:idx val="0"/>
              <c:layout>
                <c:manualLayout>
                  <c:x val="9.4881745382351348E-2"/>
                  <c:y val="-0.31146281248467211"/>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99EA40C-4B9A-4BA1-8600-576DCEC05D26}" type="CATEGORYNAME">
                      <a:rPr lang="en-US" smtClean="0"/>
                      <a:pPr>
                        <a:defRPr/>
                      </a:pPr>
                      <a:t>[CATEGORY NAME]</a:t>
                    </a:fld>
                    <a:r>
                      <a:rPr lang="en-US" baseline="0" dirty="0"/>
                      <a:t>
</a:t>
                    </a:r>
                    <a:fld id="{03ED52C2-BBD7-4C15-884F-6B4CA9DDF42E}" type="PERCENTAGE">
                      <a:rPr lang="en-US" baseline="0"/>
                      <a:pPr>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41-4A72-ACBE-5E8E12D1AD6B}"/>
                </c:ext>
              </c:extLst>
            </c:dLbl>
            <c:dLbl>
              <c:idx val="1"/>
              <c:layout>
                <c:manualLayout>
                  <c:x val="-1.6501173109974152E-2"/>
                  <c:y val="4.542166015401462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A4CCD7B-F1C5-41CD-A26F-8EA97721D113}" type="CATEGORYNAME">
                      <a:rPr lang="en-US">
                        <a:solidFill>
                          <a:schemeClr val="accent2"/>
                        </a:solidFill>
                      </a:rPr>
                      <a:pPr>
                        <a:defRPr>
                          <a:solidFill>
                            <a:schemeClr val="accent1"/>
                          </a:solidFill>
                        </a:defRPr>
                      </a:pPr>
                      <a:t>[CATEGORY NAME]</a:t>
                    </a:fld>
                    <a:r>
                      <a:rPr lang="en-US" baseline="0" dirty="0">
                        <a:solidFill>
                          <a:schemeClr val="accent2"/>
                        </a:solidFill>
                      </a:rPr>
                      <a:t>
0.3%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41-4A72-ACBE-5E8E12D1AD6B}"/>
                </c:ext>
              </c:extLst>
            </c:dLbl>
            <c:dLbl>
              <c:idx val="2"/>
              <c:layout>
                <c:manualLayout>
                  <c:x val="7.9075228007158965E-2"/>
                  <c:y val="-2.454892557374656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546396133600518"/>
                      <c:h val="0.34140905740946903"/>
                    </c:manualLayout>
                  </c15:layout>
                </c:ext>
                <c:ext xmlns:c16="http://schemas.microsoft.com/office/drawing/2014/chart" uri="{C3380CC4-5D6E-409C-BE32-E72D297353CC}">
                  <c16:uniqueId val="{00000005-6241-4A72-ACBE-5E8E12D1AD6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Sheet1!$A$28:$A$30</c:f>
              <c:strCache>
                <c:ptCount val="3"/>
                <c:pt idx="0">
                  <c:v>Protect Self</c:v>
                </c:pt>
                <c:pt idx="1">
                  <c:v>Prevent Offence</c:v>
                </c:pt>
                <c:pt idx="2">
                  <c:v>Protect Public</c:v>
                </c:pt>
              </c:strCache>
            </c:strRef>
          </c:cat>
          <c:val>
            <c:numRef>
              <c:f>Sheet1!$B$28:$B$30</c:f>
              <c:numCache>
                <c:formatCode>General</c:formatCode>
                <c:ptCount val="3"/>
                <c:pt idx="0">
                  <c:v>676</c:v>
                </c:pt>
                <c:pt idx="1">
                  <c:v>3</c:v>
                </c:pt>
                <c:pt idx="2">
                  <c:v>176</c:v>
                </c:pt>
              </c:numCache>
            </c:numRef>
          </c:val>
          <c:extLst>
            <c:ext xmlns:c16="http://schemas.microsoft.com/office/drawing/2014/chart" uri="{C3380CC4-5D6E-409C-BE32-E72D297353CC}">
              <c16:uniqueId val="{00000006-6241-4A72-ACBE-5E8E12D1AD6B}"/>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6241-4A72-ACBE-5E8E12D1AD6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6241-4A72-ACBE-5E8E12D1AD6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6241-4A72-ACBE-5E8E12D1AD6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6241-4A72-ACBE-5E8E12D1AD6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6241-4A72-ACBE-5E8E12D1AD6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6241-4A72-ACBE-5E8E12D1AD6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Sheet1!$A$28:$A$30</c:f>
              <c:strCache>
                <c:ptCount val="3"/>
                <c:pt idx="0">
                  <c:v>Protect Self</c:v>
                </c:pt>
                <c:pt idx="1">
                  <c:v>Prevent Offence</c:v>
                </c:pt>
                <c:pt idx="2">
                  <c:v>Protect Public</c:v>
                </c:pt>
              </c:strCache>
            </c:strRef>
          </c:cat>
          <c:val>
            <c:numRef>
              <c:f>Sheet1!$C$28:$C$30</c:f>
              <c:numCache>
                <c:formatCode>0.00%</c:formatCode>
                <c:ptCount val="3"/>
                <c:pt idx="0">
                  <c:v>0.79100000000000004</c:v>
                </c:pt>
                <c:pt idx="1">
                  <c:v>3.0000000000000001E-3</c:v>
                </c:pt>
                <c:pt idx="2">
                  <c:v>0.20599999999999999</c:v>
                </c:pt>
              </c:numCache>
            </c:numRef>
          </c:val>
          <c:extLst>
            <c:ext xmlns:c16="http://schemas.microsoft.com/office/drawing/2014/chart" uri="{C3380CC4-5D6E-409C-BE32-E72D297353CC}">
              <c16:uniqueId val="{0000000D-6241-4A72-ACBE-5E8E12D1AD6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4_AE59F065.xml><?xml version="1.0" encoding="utf-8"?>
<p188:cmLst xmlns:a="http://schemas.openxmlformats.org/drawingml/2006/main" xmlns:r="http://schemas.openxmlformats.org/officeDocument/2006/relationships" xmlns:p188="http://schemas.microsoft.com/office/powerpoint/2018/8/main">
  <p188:cm id="{F0E8E070-09FF-4194-A6AC-C475B0AE76BF}" authorId="{56462CC4-0945-C908-1EA1-B8E2A8313647}" created="2024-08-26T12:13:06.432">
    <ac:deMkLst xmlns:ac="http://schemas.microsoft.com/office/drawing/2013/main/command">
      <pc:docMk xmlns:pc="http://schemas.microsoft.com/office/powerpoint/2013/main/command"/>
      <pc:sldMk xmlns:pc="http://schemas.microsoft.com/office/powerpoint/2013/main/command" cId="2925129829" sldId="276"/>
      <ac:spMk id="5" creationId="{32800190-E4F1-2158-DF4F-8496647BB94B}"/>
    </ac:deMkLst>
    <p188:txBody>
      <a:bodyPr/>
      <a:lstStyle/>
      <a:p>
        <a:r>
          <a:rPr lang="en-GB"/>
          <a:t>https://www.spa.police.uk/what-we-do/governance-meetings/policing-performance-committee/15-june-2023/
</a:t>
        </a:r>
      </a:p>
    </p188:txBody>
  </p188:cm>
</p188:cmLst>
</file>

<file path=ppt/comments/modernComment_115_72BEE75A.xml><?xml version="1.0" encoding="utf-8"?>
<p188:cmLst xmlns:a="http://schemas.openxmlformats.org/drawingml/2006/main" xmlns:r="http://schemas.openxmlformats.org/officeDocument/2006/relationships" xmlns:p188="http://schemas.microsoft.com/office/powerpoint/2018/8/main">
  <p188:cm id="{DF02F1B1-364D-4B3F-87F6-997C2866F7A4}" authorId="{56462CC4-0945-C908-1EA1-B8E2A8313647}" created="2024-08-26T12:12:03.254">
    <ac:txMkLst xmlns:ac="http://schemas.microsoft.com/office/drawing/2013/main/command">
      <pc:docMk xmlns:pc="http://schemas.microsoft.com/office/powerpoint/2013/main/command"/>
      <pc:sldMk xmlns:pc="http://schemas.microsoft.com/office/powerpoint/2013/main/command" cId="1925113690" sldId="277"/>
      <ac:spMk id="4" creationId="{F3D9888B-CFB5-3068-8F51-B1126AF31610}"/>
      <ac:txMk cp="11" len="6">
        <ac:context len="36" hash="534456112"/>
      </ac:txMk>
    </ac:txMkLst>
    <p188:pos x="2115753" y="469125"/>
    <p188:txBody>
      <a:bodyPr/>
      <a:lstStyle/>
      <a:p>
        <a:r>
          <a:rPr lang="en-GB"/>
          <a:t>Stats provided by National Taser Unit, Police Scotland for period 2023-2024</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829F2B-B716-904B-AF4A-4738A4ED64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OFFICIAL
</a:t>
            </a:r>
            <a:endParaRPr lang="en-US" dirty="0"/>
          </a:p>
        </p:txBody>
      </p:sp>
      <p:sp>
        <p:nvSpPr>
          <p:cNvPr id="3" name="Date Placeholder 2">
            <a:extLst>
              <a:ext uri="{FF2B5EF4-FFF2-40B4-BE49-F238E27FC236}">
                <a16:creationId xmlns:a16="http://schemas.microsoft.com/office/drawing/2014/main" id="{48BC0983-2CAB-1F43-BC29-0FF64F0F0A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582B1C-24CC-AC40-88E0-EC2F402A286A}" type="datetimeFigureOut">
              <a:rPr lang="en-US" smtClean="0"/>
              <a:t>9/23/2024</a:t>
            </a:fld>
            <a:endParaRPr lang="en-US" dirty="0"/>
          </a:p>
        </p:txBody>
      </p:sp>
      <p:sp>
        <p:nvSpPr>
          <p:cNvPr id="4" name="Footer Placeholder 3">
            <a:extLst>
              <a:ext uri="{FF2B5EF4-FFF2-40B4-BE49-F238E27FC236}">
                <a16:creationId xmlns:a16="http://schemas.microsoft.com/office/drawing/2014/main" id="{EC3A9206-8CD7-6042-BE65-EA71F2E29D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OFFICIAL</a:t>
            </a:r>
            <a:endParaRPr lang="en-US" dirty="0"/>
          </a:p>
        </p:txBody>
      </p:sp>
      <p:sp>
        <p:nvSpPr>
          <p:cNvPr id="5" name="Slide Number Placeholder 4">
            <a:extLst>
              <a:ext uri="{FF2B5EF4-FFF2-40B4-BE49-F238E27FC236}">
                <a16:creationId xmlns:a16="http://schemas.microsoft.com/office/drawing/2014/main" id="{0962A752-EAC6-CF43-A2E0-D41A93E616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48132D-0F09-2648-AC33-C5A26F9B45B9}" type="slidenum">
              <a:rPr lang="en-US" smtClean="0"/>
              <a:t>‹#›</a:t>
            </a:fld>
            <a:endParaRPr lang="en-US" dirty="0"/>
          </a:p>
        </p:txBody>
      </p:sp>
    </p:spTree>
    <p:extLst>
      <p:ext uri="{BB962C8B-B14F-4D97-AF65-F5344CB8AC3E}">
        <p14:creationId xmlns:p14="http://schemas.microsoft.com/office/powerpoint/2010/main" val="313538262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OFFICIAL
</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30477-5116-E84E-BB4B-B0735DA089D9}" type="datetimeFigureOut">
              <a:rPr lang="en-US" smtClean="0"/>
              <a:t>9/23/2024</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
OFFICIAL</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631A4-AE14-1C43-9D04-54FC902DE3A5}" type="slidenum">
              <a:rPr lang="en-US" smtClean="0"/>
              <a:t>‹#›</a:t>
            </a:fld>
            <a:endParaRPr lang="en-US" dirty="0"/>
          </a:p>
        </p:txBody>
      </p:sp>
    </p:spTree>
    <p:extLst>
      <p:ext uri="{BB962C8B-B14F-4D97-AF65-F5344CB8AC3E}">
        <p14:creationId xmlns:p14="http://schemas.microsoft.com/office/powerpoint/2010/main" val="220866740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4631A4-AE14-1C43-9D04-54FC902DE3A5}" type="slidenum">
              <a:rPr lang="en-US" smtClean="0"/>
              <a:t>1</a:t>
            </a:fld>
            <a:endParaRPr lang="en-US" dirty="0"/>
          </a:p>
        </p:txBody>
      </p:sp>
    </p:spTree>
    <p:extLst>
      <p:ext uri="{BB962C8B-B14F-4D97-AF65-F5344CB8AC3E}">
        <p14:creationId xmlns:p14="http://schemas.microsoft.com/office/powerpoint/2010/main" val="14709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a:t>OFFICIAL
</a:t>
            </a:r>
          </a:p>
        </p:txBody>
      </p:sp>
      <p:sp>
        <p:nvSpPr>
          <p:cNvPr id="5" name="Footer Placeholder 4"/>
          <p:cNvSpPr>
            <a:spLocks noGrp="1"/>
          </p:cNvSpPr>
          <p:nvPr>
            <p:ph type="ftr" sz="quarter" idx="11"/>
          </p:nvPr>
        </p:nvSpPr>
        <p:spPr/>
        <p:txBody>
          <a:bodyPr/>
          <a:lstStyle/>
          <a:p>
            <a:r>
              <a:rPr lang="en-US" dirty="0"/>
              <a:t>
OFFICIAL</a:t>
            </a:r>
          </a:p>
        </p:txBody>
      </p:sp>
      <p:sp>
        <p:nvSpPr>
          <p:cNvPr id="6" name="Slide Number Placeholder 5"/>
          <p:cNvSpPr>
            <a:spLocks noGrp="1"/>
          </p:cNvSpPr>
          <p:nvPr>
            <p:ph type="sldNum" sz="quarter" idx="12"/>
          </p:nvPr>
        </p:nvSpPr>
        <p:spPr/>
        <p:txBody>
          <a:bodyPr/>
          <a:lstStyle/>
          <a:p>
            <a:fld id="{264631A4-AE14-1C43-9D04-54FC902DE3A5}" type="slidenum">
              <a:rPr lang="en-US" smtClean="0"/>
              <a:t>2</a:t>
            </a:fld>
            <a:endParaRPr lang="en-US" dirty="0"/>
          </a:p>
        </p:txBody>
      </p:sp>
    </p:spTree>
    <p:extLst>
      <p:ext uri="{BB962C8B-B14F-4D97-AF65-F5344CB8AC3E}">
        <p14:creationId xmlns:p14="http://schemas.microsoft.com/office/powerpoint/2010/main" val="47976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OFFICIAL
</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OFFICIAL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631A4-AE14-1C43-9D04-54FC902DE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21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a:t>OFFICIAL
</a:t>
            </a:r>
          </a:p>
        </p:txBody>
      </p:sp>
      <p:sp>
        <p:nvSpPr>
          <p:cNvPr id="5" name="Footer Placeholder 4"/>
          <p:cNvSpPr>
            <a:spLocks noGrp="1"/>
          </p:cNvSpPr>
          <p:nvPr>
            <p:ph type="ftr" sz="quarter" idx="11"/>
          </p:nvPr>
        </p:nvSpPr>
        <p:spPr/>
        <p:txBody>
          <a:bodyPr/>
          <a:lstStyle/>
          <a:p>
            <a:r>
              <a:rPr lang="en-US" dirty="0"/>
              <a:t>
OFFICIAL</a:t>
            </a:r>
          </a:p>
        </p:txBody>
      </p:sp>
      <p:sp>
        <p:nvSpPr>
          <p:cNvPr id="6" name="Slide Number Placeholder 5"/>
          <p:cNvSpPr>
            <a:spLocks noGrp="1"/>
          </p:cNvSpPr>
          <p:nvPr>
            <p:ph type="sldNum" sz="quarter" idx="12"/>
          </p:nvPr>
        </p:nvSpPr>
        <p:spPr/>
        <p:txBody>
          <a:bodyPr/>
          <a:lstStyle/>
          <a:p>
            <a:fld id="{264631A4-AE14-1C43-9D04-54FC902DE3A5}" type="slidenum">
              <a:rPr lang="en-US" smtClean="0"/>
              <a:t>4</a:t>
            </a:fld>
            <a:endParaRPr lang="en-US" dirty="0"/>
          </a:p>
        </p:txBody>
      </p:sp>
    </p:spTree>
    <p:extLst>
      <p:ext uri="{BB962C8B-B14F-4D97-AF65-F5344CB8AC3E}">
        <p14:creationId xmlns:p14="http://schemas.microsoft.com/office/powerpoint/2010/main" val="19236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a:t>OFFICIAL
</a:t>
            </a:r>
          </a:p>
        </p:txBody>
      </p:sp>
      <p:sp>
        <p:nvSpPr>
          <p:cNvPr id="5" name="Footer Placeholder 4"/>
          <p:cNvSpPr>
            <a:spLocks noGrp="1"/>
          </p:cNvSpPr>
          <p:nvPr>
            <p:ph type="ftr" sz="quarter" idx="11"/>
          </p:nvPr>
        </p:nvSpPr>
        <p:spPr/>
        <p:txBody>
          <a:bodyPr/>
          <a:lstStyle/>
          <a:p>
            <a:r>
              <a:rPr lang="en-US" dirty="0"/>
              <a:t>
OFFICIAL</a:t>
            </a:r>
          </a:p>
        </p:txBody>
      </p:sp>
      <p:sp>
        <p:nvSpPr>
          <p:cNvPr id="6" name="Slide Number Placeholder 5"/>
          <p:cNvSpPr>
            <a:spLocks noGrp="1"/>
          </p:cNvSpPr>
          <p:nvPr>
            <p:ph type="sldNum" sz="quarter" idx="12"/>
          </p:nvPr>
        </p:nvSpPr>
        <p:spPr/>
        <p:txBody>
          <a:bodyPr/>
          <a:lstStyle/>
          <a:p>
            <a:fld id="{264631A4-AE14-1C43-9D04-54FC902DE3A5}" type="slidenum">
              <a:rPr lang="en-US" smtClean="0"/>
              <a:t>5</a:t>
            </a:fld>
            <a:endParaRPr lang="en-US" dirty="0"/>
          </a:p>
        </p:txBody>
      </p:sp>
    </p:spTree>
    <p:extLst>
      <p:ext uri="{BB962C8B-B14F-4D97-AF65-F5344CB8AC3E}">
        <p14:creationId xmlns:p14="http://schemas.microsoft.com/office/powerpoint/2010/main" val="95659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a:t>OFFICIAL
</a:t>
            </a:r>
          </a:p>
        </p:txBody>
      </p:sp>
      <p:sp>
        <p:nvSpPr>
          <p:cNvPr id="5" name="Footer Placeholder 4"/>
          <p:cNvSpPr>
            <a:spLocks noGrp="1"/>
          </p:cNvSpPr>
          <p:nvPr>
            <p:ph type="ftr" sz="quarter" idx="11"/>
          </p:nvPr>
        </p:nvSpPr>
        <p:spPr/>
        <p:txBody>
          <a:bodyPr/>
          <a:lstStyle/>
          <a:p>
            <a:r>
              <a:rPr lang="en-US" dirty="0"/>
              <a:t>
OFFICIAL</a:t>
            </a:r>
          </a:p>
        </p:txBody>
      </p:sp>
      <p:sp>
        <p:nvSpPr>
          <p:cNvPr id="6" name="Slide Number Placeholder 5"/>
          <p:cNvSpPr>
            <a:spLocks noGrp="1"/>
          </p:cNvSpPr>
          <p:nvPr>
            <p:ph type="sldNum" sz="quarter" idx="12"/>
          </p:nvPr>
        </p:nvSpPr>
        <p:spPr/>
        <p:txBody>
          <a:bodyPr/>
          <a:lstStyle/>
          <a:p>
            <a:fld id="{264631A4-AE14-1C43-9D04-54FC902DE3A5}" type="slidenum">
              <a:rPr lang="en-US" smtClean="0"/>
              <a:t>6</a:t>
            </a:fld>
            <a:endParaRPr lang="en-US" dirty="0"/>
          </a:p>
        </p:txBody>
      </p:sp>
    </p:spTree>
    <p:extLst>
      <p:ext uri="{BB962C8B-B14F-4D97-AF65-F5344CB8AC3E}">
        <p14:creationId xmlns:p14="http://schemas.microsoft.com/office/powerpoint/2010/main" val="380506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a:t>OFFICIAL
</a:t>
            </a:r>
          </a:p>
        </p:txBody>
      </p:sp>
      <p:sp>
        <p:nvSpPr>
          <p:cNvPr id="5" name="Footer Placeholder 4"/>
          <p:cNvSpPr>
            <a:spLocks noGrp="1"/>
          </p:cNvSpPr>
          <p:nvPr>
            <p:ph type="ftr" sz="quarter" idx="11"/>
          </p:nvPr>
        </p:nvSpPr>
        <p:spPr/>
        <p:txBody>
          <a:bodyPr/>
          <a:lstStyle/>
          <a:p>
            <a:r>
              <a:rPr lang="en-US" dirty="0"/>
              <a:t>
OFFICIAL</a:t>
            </a:r>
          </a:p>
        </p:txBody>
      </p:sp>
      <p:sp>
        <p:nvSpPr>
          <p:cNvPr id="6" name="Slide Number Placeholder 5"/>
          <p:cNvSpPr>
            <a:spLocks noGrp="1"/>
          </p:cNvSpPr>
          <p:nvPr>
            <p:ph type="sldNum" sz="quarter" idx="12"/>
          </p:nvPr>
        </p:nvSpPr>
        <p:spPr/>
        <p:txBody>
          <a:bodyPr/>
          <a:lstStyle/>
          <a:p>
            <a:fld id="{264631A4-AE14-1C43-9D04-54FC902DE3A5}" type="slidenum">
              <a:rPr lang="en-US" smtClean="0"/>
              <a:t>7</a:t>
            </a:fld>
            <a:endParaRPr lang="en-US" dirty="0"/>
          </a:p>
        </p:txBody>
      </p:sp>
    </p:spTree>
    <p:extLst>
      <p:ext uri="{BB962C8B-B14F-4D97-AF65-F5344CB8AC3E}">
        <p14:creationId xmlns:p14="http://schemas.microsoft.com/office/powerpoint/2010/main" val="2339401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4F59-ECC5-DB43-A905-0C6DB4735B70}" type="slidenum">
              <a:rPr lang="en-US" smtClean="0"/>
              <a:t>‹#›</a:t>
            </a:fld>
            <a:endParaRPr lang="en-US" dirty="0"/>
          </a:p>
        </p:txBody>
      </p:sp>
      <p:pic>
        <p:nvPicPr>
          <p:cNvPr id="8" name="Picture 7" descr="Timeline&#10;&#10;Description automatically generated">
            <a:extLst>
              <a:ext uri="{FF2B5EF4-FFF2-40B4-BE49-F238E27FC236}">
                <a16:creationId xmlns:a16="http://schemas.microsoft.com/office/drawing/2014/main" id="{620EF027-4EB3-3D4A-8D4B-CF7EDE2507EA}"/>
              </a:ext>
            </a:extLst>
          </p:cNvPr>
          <p:cNvPicPr>
            <a:picLocks noChangeAspect="1"/>
          </p:cNvPicPr>
          <p:nvPr userDrawn="1"/>
        </p:nvPicPr>
        <p:blipFill>
          <a:blip r:embed="rId2"/>
          <a:stretch>
            <a:fillRect/>
          </a:stretch>
        </p:blipFill>
        <p:spPr>
          <a:xfrm>
            <a:off x="0" y="214180"/>
            <a:ext cx="6858000" cy="9693408"/>
          </a:xfrm>
          <a:prstGeom prst="rect">
            <a:avLst/>
          </a:prstGeom>
        </p:spPr>
      </p:pic>
      <p:sp>
        <p:nvSpPr>
          <p:cNvPr id="16" name="Title 15">
            <a:extLst>
              <a:ext uri="{FF2B5EF4-FFF2-40B4-BE49-F238E27FC236}">
                <a16:creationId xmlns:a16="http://schemas.microsoft.com/office/drawing/2014/main" id="{2B33E10E-84FB-C341-ACEE-11DB257F8FD3}"/>
              </a:ext>
            </a:extLst>
          </p:cNvPr>
          <p:cNvSpPr>
            <a:spLocks noGrp="1"/>
          </p:cNvSpPr>
          <p:nvPr>
            <p:ph type="title"/>
          </p:nvPr>
        </p:nvSpPr>
        <p:spPr>
          <a:xfrm>
            <a:off x="471488" y="2039067"/>
            <a:ext cx="5915024" cy="1339825"/>
          </a:xfrm>
        </p:spPr>
        <p:txBody>
          <a:bodyPr/>
          <a:lstStyle/>
          <a:p>
            <a:r>
              <a:rPr lang="en-GB"/>
              <a:t>Click to edit Master title style</a:t>
            </a:r>
            <a:endParaRPr lang="en-US"/>
          </a:p>
        </p:txBody>
      </p:sp>
      <p:sp>
        <p:nvSpPr>
          <p:cNvPr id="18" name="Picture Placeholder 17">
            <a:extLst>
              <a:ext uri="{FF2B5EF4-FFF2-40B4-BE49-F238E27FC236}">
                <a16:creationId xmlns:a16="http://schemas.microsoft.com/office/drawing/2014/main" id="{4E255385-FCEA-CA4C-9DC1-728248B20455}"/>
              </a:ext>
            </a:extLst>
          </p:cNvPr>
          <p:cNvSpPr>
            <a:spLocks noGrp="1"/>
          </p:cNvSpPr>
          <p:nvPr>
            <p:ph type="pic" sz="quarter" idx="13"/>
          </p:nvPr>
        </p:nvSpPr>
        <p:spPr>
          <a:xfrm>
            <a:off x="0" y="5408125"/>
            <a:ext cx="6858000" cy="4334257"/>
          </a:xfrm>
        </p:spPr>
        <p:txBody>
          <a:bodyPr/>
          <a:lstStyle/>
          <a:p>
            <a:endParaRPr lang="en-US" dirty="0"/>
          </a:p>
        </p:txBody>
      </p:sp>
      <p:sp>
        <p:nvSpPr>
          <p:cNvPr id="20" name="Picture Placeholder 19">
            <a:extLst>
              <a:ext uri="{FF2B5EF4-FFF2-40B4-BE49-F238E27FC236}">
                <a16:creationId xmlns:a16="http://schemas.microsoft.com/office/drawing/2014/main" id="{047EE390-5BD5-0145-95F3-6927C112396A}"/>
              </a:ext>
            </a:extLst>
          </p:cNvPr>
          <p:cNvSpPr>
            <a:spLocks noGrp="1"/>
          </p:cNvSpPr>
          <p:nvPr>
            <p:ph type="pic" sz="quarter" idx="14"/>
          </p:nvPr>
        </p:nvSpPr>
        <p:spPr>
          <a:xfrm>
            <a:off x="2743200" y="3608830"/>
            <a:ext cx="1371600" cy="1370013"/>
          </a:xfrm>
        </p:spPr>
        <p:txBody>
          <a:bodyPr/>
          <a:lstStyle/>
          <a:p>
            <a:endParaRPr lang="en-US" dirty="0"/>
          </a:p>
        </p:txBody>
      </p:sp>
      <p:sp>
        <p:nvSpPr>
          <p:cNvPr id="22" name="Text Placeholder 21">
            <a:extLst>
              <a:ext uri="{FF2B5EF4-FFF2-40B4-BE49-F238E27FC236}">
                <a16:creationId xmlns:a16="http://schemas.microsoft.com/office/drawing/2014/main" id="{4D2E78CE-CAFD-B640-8736-B59ADFB6F1C1}"/>
              </a:ext>
            </a:extLst>
          </p:cNvPr>
          <p:cNvSpPr>
            <a:spLocks noGrp="1"/>
          </p:cNvSpPr>
          <p:nvPr>
            <p:ph type="body" sz="quarter" idx="15"/>
          </p:nvPr>
        </p:nvSpPr>
        <p:spPr>
          <a:xfrm>
            <a:off x="173038" y="4057542"/>
            <a:ext cx="1841500" cy="657225"/>
          </a:xfrm>
        </p:spPr>
        <p:txBody>
          <a:bodyPr/>
          <a:lstStyle>
            <a:lvl1pPr marL="0" indent="0">
              <a:buNone/>
              <a:defRPr/>
            </a:lvl1pPr>
          </a:lstStyle>
          <a:p>
            <a:pPr lvl="0"/>
            <a:endParaRPr lang="en-US" dirty="0"/>
          </a:p>
        </p:txBody>
      </p:sp>
      <p:sp>
        <p:nvSpPr>
          <p:cNvPr id="23" name="Text Placeholder 21">
            <a:extLst>
              <a:ext uri="{FF2B5EF4-FFF2-40B4-BE49-F238E27FC236}">
                <a16:creationId xmlns:a16="http://schemas.microsoft.com/office/drawing/2014/main" id="{671D3BA2-2292-A742-B30A-3643B7EFC1B8}"/>
              </a:ext>
            </a:extLst>
          </p:cNvPr>
          <p:cNvSpPr>
            <a:spLocks noGrp="1"/>
          </p:cNvSpPr>
          <p:nvPr>
            <p:ph type="body" sz="quarter" idx="16"/>
          </p:nvPr>
        </p:nvSpPr>
        <p:spPr>
          <a:xfrm>
            <a:off x="4843462" y="4009590"/>
            <a:ext cx="1841500" cy="657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6761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85586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0530" y="1"/>
            <a:ext cx="4371975" cy="1819655"/>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4F59-ECC5-DB43-A905-0C6DB4735B70}" type="slidenum">
              <a:rPr lang="en-US" smtClean="0"/>
              <a:t>‹#›</a:t>
            </a:fld>
            <a:endParaRPr lang="en-US" dirty="0"/>
          </a:p>
        </p:txBody>
      </p:sp>
      <p:sp>
        <p:nvSpPr>
          <p:cNvPr id="11" name="Content Placeholder 10">
            <a:extLst>
              <a:ext uri="{FF2B5EF4-FFF2-40B4-BE49-F238E27FC236}">
                <a16:creationId xmlns:a16="http://schemas.microsoft.com/office/drawing/2014/main" id="{FA974BCB-9C52-184E-8BEE-81B2F6EC8F5B}"/>
              </a:ext>
            </a:extLst>
          </p:cNvPr>
          <p:cNvSpPr>
            <a:spLocks noGrp="1"/>
          </p:cNvSpPr>
          <p:nvPr>
            <p:ph sz="quarter" idx="13"/>
          </p:nvPr>
        </p:nvSpPr>
        <p:spPr>
          <a:xfrm>
            <a:off x="301625" y="347663"/>
            <a:ext cx="1371600" cy="1179512"/>
          </a:xfrm>
          <a:solidFill>
            <a:srgbClr val="003567"/>
          </a:solidFill>
        </p:spPr>
        <p:txBody>
          <a:bodyPr anchor="ctr">
            <a:noAutofit/>
          </a:bodyPr>
          <a:lstStyle>
            <a:lvl1pPr marL="0" indent="0" algn="ctr">
              <a:buNone/>
              <a:defRPr sz="28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86611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ADB1-D898-ED48-A4FF-1157E6EDB66C}"/>
              </a:ext>
            </a:extLst>
          </p:cNvPr>
          <p:cNvSpPr>
            <a:spLocks noGrp="1"/>
          </p:cNvSpPr>
          <p:nvPr>
            <p:ph type="title"/>
          </p:nvPr>
        </p:nvSpPr>
        <p:spPr>
          <a:xfrm>
            <a:off x="471488" y="128016"/>
            <a:ext cx="5121238" cy="1832712"/>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AFED66-C7B5-DC4C-B651-DC03962443DC}"/>
              </a:ext>
            </a:extLst>
          </p:cNvPr>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4" name="Footer Placeholder 3">
            <a:extLst>
              <a:ext uri="{FF2B5EF4-FFF2-40B4-BE49-F238E27FC236}">
                <a16:creationId xmlns:a16="http://schemas.microsoft.com/office/drawing/2014/main" id="{2F750841-B538-7342-B816-E1D9CA1A00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50EDAC-E3E8-C84A-8D28-B9AE06680F0E}"/>
              </a:ext>
            </a:extLst>
          </p:cNvPr>
          <p:cNvSpPr>
            <a:spLocks noGrp="1"/>
          </p:cNvSpPr>
          <p:nvPr>
            <p:ph type="sldNum" sz="quarter" idx="12"/>
          </p:nvPr>
        </p:nvSpPr>
        <p:spPr/>
        <p:txBody>
          <a:bodyPr/>
          <a:lstStyle/>
          <a:p>
            <a:fld id="{D60C4F59-ECC5-DB43-A905-0C6DB4735B70}" type="slidenum">
              <a:rPr lang="en-US" smtClean="0"/>
              <a:t>‹#›</a:t>
            </a:fld>
            <a:endParaRPr lang="en-US" dirty="0"/>
          </a:p>
        </p:txBody>
      </p:sp>
      <p:sp>
        <p:nvSpPr>
          <p:cNvPr id="7" name="Content Placeholder 6">
            <a:extLst>
              <a:ext uri="{FF2B5EF4-FFF2-40B4-BE49-F238E27FC236}">
                <a16:creationId xmlns:a16="http://schemas.microsoft.com/office/drawing/2014/main" id="{76A2E5BA-F618-BF40-8849-91A5DF19EF49}"/>
              </a:ext>
            </a:extLst>
          </p:cNvPr>
          <p:cNvSpPr>
            <a:spLocks noGrp="1"/>
          </p:cNvSpPr>
          <p:nvPr>
            <p:ph sz="quarter" idx="13"/>
          </p:nvPr>
        </p:nvSpPr>
        <p:spPr>
          <a:xfrm>
            <a:off x="471489" y="2371725"/>
            <a:ext cx="5121238" cy="6591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A picture containing histogram&#10;&#10;Description automatically generated">
            <a:extLst>
              <a:ext uri="{FF2B5EF4-FFF2-40B4-BE49-F238E27FC236}">
                <a16:creationId xmlns:a16="http://schemas.microsoft.com/office/drawing/2014/main" id="{0C7CB2F1-3877-904F-A6DC-1D1F445CEB0F}"/>
              </a:ext>
            </a:extLst>
          </p:cNvPr>
          <p:cNvPicPr>
            <a:picLocks noChangeAspect="1"/>
          </p:cNvPicPr>
          <p:nvPr userDrawn="1"/>
        </p:nvPicPr>
        <p:blipFill rotWithShape="1">
          <a:blip r:embed="rId2"/>
          <a:srcRect t="23741"/>
          <a:stretch/>
        </p:blipFill>
        <p:spPr>
          <a:xfrm rot="16200000">
            <a:off x="2865474" y="2865475"/>
            <a:ext cx="6858000" cy="1127051"/>
          </a:xfrm>
          <a:prstGeom prst="rect">
            <a:avLst/>
          </a:prstGeom>
        </p:spPr>
      </p:pic>
    </p:spTree>
    <p:extLst>
      <p:ext uri="{BB962C8B-B14F-4D97-AF65-F5344CB8AC3E}">
        <p14:creationId xmlns:p14="http://schemas.microsoft.com/office/powerpoint/2010/main" val="213326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127776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374199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11761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269283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23104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A367A6-2E02-DB42-AD88-741E6C77912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4F59-ECC5-DB43-A905-0C6DB4735B70}" type="slidenum">
              <a:rPr lang="en-US" smtClean="0"/>
              <a:t>‹#›</a:t>
            </a:fld>
            <a:endParaRPr lang="en-US" dirty="0"/>
          </a:p>
        </p:txBody>
      </p:sp>
    </p:spTree>
    <p:extLst>
      <p:ext uri="{BB962C8B-B14F-4D97-AF65-F5344CB8AC3E}">
        <p14:creationId xmlns:p14="http://schemas.microsoft.com/office/powerpoint/2010/main" val="170361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DCED4E-983B-0849-BA17-E29A87601CA0}"/>
              </a:ext>
            </a:extLst>
          </p:cNvPr>
          <p:cNvPicPr>
            <a:picLocks noChangeAspect="1"/>
          </p:cNvPicPr>
          <p:nvPr userDrawn="1"/>
        </p:nvPicPr>
        <p:blipFill rotWithShape="1">
          <a:blip r:embed="rId12"/>
          <a:srcRect r="1379"/>
          <a:stretch/>
        </p:blipFill>
        <p:spPr>
          <a:xfrm>
            <a:off x="0" y="9629111"/>
            <a:ext cx="6858000" cy="278477"/>
          </a:xfrm>
          <a:prstGeom prst="rect">
            <a:avLst/>
          </a:prstGeom>
        </p:spPr>
      </p:pic>
      <p:sp>
        <p:nvSpPr>
          <p:cNvPr id="2" name="Title Placeholder 1"/>
          <p:cNvSpPr>
            <a:spLocks noGrp="1"/>
          </p:cNvSpPr>
          <p:nvPr>
            <p:ph type="title"/>
          </p:nvPr>
        </p:nvSpPr>
        <p:spPr>
          <a:xfrm>
            <a:off x="471488" y="128016"/>
            <a:ext cx="5915024" cy="183271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7" y="2123057"/>
            <a:ext cx="5915025" cy="62862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158592" y="9679274"/>
            <a:ext cx="1543050" cy="200596"/>
          </a:xfrm>
          <a:prstGeom prst="rect">
            <a:avLst/>
          </a:prstGeom>
        </p:spPr>
        <p:txBody>
          <a:bodyPr vert="horz" lIns="91440" tIns="45720" rIns="91440" bIns="45720" rtlCol="0" anchor="ctr"/>
          <a:lstStyle>
            <a:lvl1pPr algn="l">
              <a:defRPr sz="900">
                <a:solidFill>
                  <a:schemeClr val="tx1">
                    <a:tint val="75000"/>
                  </a:schemeClr>
                </a:solidFill>
              </a:defRPr>
            </a:lvl1pPr>
          </a:lstStyle>
          <a:p>
            <a:fld id="{C9A367A6-2E02-DB42-AD88-741E6C779125}" type="datetimeFigureOut">
              <a:rPr lang="en-US" smtClean="0"/>
              <a:t>9/23/2024</a:t>
            </a:fld>
            <a:endParaRPr lang="en-US" dirty="0"/>
          </a:p>
        </p:txBody>
      </p:sp>
      <p:sp>
        <p:nvSpPr>
          <p:cNvPr id="5" name="Footer Placeholder 4"/>
          <p:cNvSpPr>
            <a:spLocks noGrp="1"/>
          </p:cNvSpPr>
          <p:nvPr>
            <p:ph type="ftr" sz="quarter" idx="3"/>
          </p:nvPr>
        </p:nvSpPr>
        <p:spPr>
          <a:xfrm>
            <a:off x="2271711" y="9679274"/>
            <a:ext cx="2314575" cy="20059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Policing Lockdown: The Public’s View
OFFICIAL</a:t>
            </a:r>
            <a:endParaRPr lang="en-US" dirty="0"/>
          </a:p>
        </p:txBody>
      </p:sp>
      <p:sp>
        <p:nvSpPr>
          <p:cNvPr id="6" name="Slide Number Placeholder 5"/>
          <p:cNvSpPr>
            <a:spLocks noGrp="1"/>
          </p:cNvSpPr>
          <p:nvPr>
            <p:ph type="sldNum" sz="quarter" idx="4"/>
          </p:nvPr>
        </p:nvSpPr>
        <p:spPr>
          <a:xfrm>
            <a:off x="6073615" y="9668051"/>
            <a:ext cx="625793" cy="200596"/>
          </a:xfrm>
          <a:prstGeom prst="rect">
            <a:avLst/>
          </a:prstGeom>
        </p:spPr>
        <p:txBody>
          <a:bodyPr vert="horz" lIns="91440" tIns="45720" rIns="91440" bIns="45720" rtlCol="0" anchor="ctr"/>
          <a:lstStyle>
            <a:lvl1pPr algn="r">
              <a:defRPr sz="900">
                <a:solidFill>
                  <a:schemeClr val="tx1">
                    <a:tint val="75000"/>
                  </a:schemeClr>
                </a:solidFill>
              </a:defRPr>
            </a:lvl1pPr>
          </a:lstStyle>
          <a:p>
            <a:fld id="{D60C4F59-ECC5-DB43-A905-0C6DB4735B70}" type="slidenum">
              <a:rPr lang="en-US" smtClean="0"/>
              <a:t>‹#›</a:t>
            </a:fld>
            <a:endParaRPr lang="en-US" dirty="0"/>
          </a:p>
        </p:txBody>
      </p:sp>
    </p:spTree>
    <p:extLst>
      <p:ext uri="{BB962C8B-B14F-4D97-AF65-F5344CB8AC3E}">
        <p14:creationId xmlns:p14="http://schemas.microsoft.com/office/powerpoint/2010/main" val="451316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6" r:id="rId4"/>
    <p:sldLayoutId id="2147483675" r:id="rId5"/>
    <p:sldLayoutId id="2147483677" r:id="rId6"/>
    <p:sldLayoutId id="2147483680" r:id="rId7"/>
    <p:sldLayoutId id="2147483681" r:id="rId8"/>
    <p:sldLayoutId id="2147483682" r:id="rId9"/>
    <p:sldLayoutId id="2147483683" r:id="rId10"/>
  </p:sldLayoutIdLst>
  <p:hf sldNum="0" hdr="0" dt="0"/>
  <p:txStyles>
    <p:title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b="0"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backoffice.spa.police.uk/what-we-do/governance-meetings/policing-performance-committee/1-september-2021/"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14_AE59F06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irc.scot/" TargetMode="External"/><Relationship Id="rId5" Type="http://schemas.openxmlformats.org/officeDocument/2006/relationships/hyperlink" Target="https://pirc.scot/publications?publications-category=1&amp;publications-sub-category=&amp;sort=desc&amp;op=submit" TargetMode="External"/><Relationship Id="rId4" Type="http://schemas.openxmlformats.org/officeDocument/2006/relationships/hyperlink" Target="https://www.spa.police.uk/spa-media/1sehyb5i/item-4-4-taser-roll-out-update.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18/10/relationships/comments" Target="../comments/modernComment_115_72BEE75A.xml"/><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10" Type="http://schemas.microsoft.com/office/2007/relationships/hdphoto" Target="../media/hdphoto1.wdp"/><Relationship Id="rId4" Type="http://schemas.openxmlformats.org/officeDocument/2006/relationships/image" Target="../media/image17.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hyperlink" Target="https://www.spa.police.uk/publication-librar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spa.police.uk/spa-media/m2xlixam/item-3-1-taser-roll-out-and-public-consultation-update.pdf" TargetMode="External"/><Relationship Id="rId5" Type="http://schemas.openxmlformats.org/officeDocument/2006/relationships/hyperlink" Target="https://www.college.police.uk/app/armed-policing/use-force-firearms-and-less-lethal-weapons"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www.spa.police.uk/what-we-do/governance-meetings/" TargetMode="External"/><Relationship Id="rId2" Type="http://schemas.openxmlformats.org/officeDocument/2006/relationships/hyperlink" Target="https://www.spa.police.uk/what-we-do/public-briefings/"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F7D9-13D8-5E40-A80F-9377C05174FA}"/>
              </a:ext>
            </a:extLst>
          </p:cNvPr>
          <p:cNvSpPr>
            <a:spLocks noGrp="1"/>
          </p:cNvSpPr>
          <p:nvPr>
            <p:ph type="title"/>
          </p:nvPr>
        </p:nvSpPr>
        <p:spPr/>
        <p:txBody>
          <a:bodyPr>
            <a:normAutofit/>
          </a:bodyPr>
          <a:lstStyle/>
          <a:p>
            <a:r>
              <a:rPr lang="en-GB" sz="4000" dirty="0">
                <a:latin typeface="Museo 700" panose="02000000000000000000" pitchFamily="2" charset="0"/>
              </a:rPr>
              <a:t>Taser </a:t>
            </a:r>
            <a:r>
              <a:rPr lang="en-US" sz="3600" dirty="0">
                <a:latin typeface="Museo 700" panose="02000000000000000000" pitchFamily="2" charset="0"/>
              </a:rPr>
              <a:t>– Public Briefing</a:t>
            </a:r>
          </a:p>
        </p:txBody>
      </p:sp>
      <p:sp>
        <p:nvSpPr>
          <p:cNvPr id="6" name="Text Placeholder 5">
            <a:extLst>
              <a:ext uri="{FF2B5EF4-FFF2-40B4-BE49-F238E27FC236}">
                <a16:creationId xmlns:a16="http://schemas.microsoft.com/office/drawing/2014/main" id="{4A3F0784-A20C-3146-94B0-D7D92B4BD96A}"/>
              </a:ext>
            </a:extLst>
          </p:cNvPr>
          <p:cNvSpPr>
            <a:spLocks noGrp="1"/>
          </p:cNvSpPr>
          <p:nvPr>
            <p:ph type="body" sz="quarter" idx="16"/>
          </p:nvPr>
        </p:nvSpPr>
        <p:spPr>
          <a:xfrm>
            <a:off x="0" y="4150715"/>
            <a:ext cx="1841500" cy="281871"/>
          </a:xfrm>
        </p:spPr>
        <p:txBody>
          <a:bodyPr>
            <a:normAutofit fontScale="92500" lnSpcReduction="10000"/>
          </a:bodyPr>
          <a:lstStyle/>
          <a:p>
            <a:pPr algn="r"/>
            <a:r>
              <a:rPr lang="en-GB" dirty="0">
                <a:latin typeface="Raleway" panose="020B0003030101060003" pitchFamily="34" charset="0"/>
              </a:rPr>
              <a:t>Briefing No. 19</a:t>
            </a:r>
            <a:endParaRPr lang="en-US" dirty="0">
              <a:solidFill>
                <a:srgbClr val="FF0000"/>
              </a:solidFill>
              <a:latin typeface="Raleway" panose="020B0003030101060003" pitchFamily="34" charset="0"/>
            </a:endParaRPr>
          </a:p>
        </p:txBody>
      </p:sp>
      <p:pic>
        <p:nvPicPr>
          <p:cNvPr id="4" name="Picture 3"/>
          <p:cNvPicPr>
            <a:picLocks noChangeAspect="1"/>
          </p:cNvPicPr>
          <p:nvPr/>
        </p:nvPicPr>
        <p:blipFill>
          <a:blip r:embed="rId3"/>
          <a:stretch>
            <a:fillRect/>
          </a:stretch>
        </p:blipFill>
        <p:spPr>
          <a:xfrm>
            <a:off x="4673388" y="416948"/>
            <a:ext cx="1713124" cy="890093"/>
          </a:xfrm>
          <a:prstGeom prst="rect">
            <a:avLst/>
          </a:prstGeom>
        </p:spPr>
      </p:pic>
      <p:sp>
        <p:nvSpPr>
          <p:cNvPr id="7" name="Footer Placeholder 6"/>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pic>
        <p:nvPicPr>
          <p:cNvPr id="12" name="Picture Placeholder 1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58" b="58"/>
          <a:stretch>
            <a:fillRect/>
          </a:stretch>
        </p:blipFill>
        <p:spPr/>
      </p:pic>
      <p:pic>
        <p:nvPicPr>
          <p:cNvPr id="8" name="Picture 5" descr="O:\Training\Officer Safety Training\Course Administration\TASER\Taser Photos at Jackton\25.JPG">
            <a:extLst>
              <a:ext uri="{FF2B5EF4-FFF2-40B4-BE49-F238E27FC236}">
                <a16:creationId xmlns:a16="http://schemas.microsoft.com/office/drawing/2014/main" id="{25266D54-7355-A53B-F928-28637E5C4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2932"/>
            <a:ext cx="6858000" cy="394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5">
            <a:extLst>
              <a:ext uri="{FF2B5EF4-FFF2-40B4-BE49-F238E27FC236}">
                <a16:creationId xmlns:a16="http://schemas.microsoft.com/office/drawing/2014/main" id="{C43FF65A-A6D6-1AA4-2DDF-D65CA836F38A}"/>
              </a:ext>
            </a:extLst>
          </p:cNvPr>
          <p:cNvSpPr txBox="1">
            <a:spLocks/>
          </p:cNvSpPr>
          <p:nvPr/>
        </p:nvSpPr>
        <p:spPr>
          <a:xfrm>
            <a:off x="4673388" y="4150715"/>
            <a:ext cx="1841500" cy="281871"/>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600" b="0"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a:latin typeface="Raleway" panose="020B0003030101060003" pitchFamily="34" charset="0"/>
              </a:rPr>
              <a:t>September 2024</a:t>
            </a:r>
            <a:endParaRPr lang="en-US" dirty="0">
              <a:solidFill>
                <a:srgbClr val="FF0000"/>
              </a:solidFill>
              <a:latin typeface="Raleway" panose="020B0003030101060003" pitchFamily="34" charset="0"/>
            </a:endParaRPr>
          </a:p>
        </p:txBody>
      </p:sp>
    </p:spTree>
    <p:extLst>
      <p:ext uri="{BB962C8B-B14F-4D97-AF65-F5344CB8AC3E}">
        <p14:creationId xmlns:p14="http://schemas.microsoft.com/office/powerpoint/2010/main" val="352917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sp>
        <p:nvSpPr>
          <p:cNvPr id="1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0" name="Text Box 2"/>
          <p:cNvSpPr txBox="1">
            <a:spLocks noChangeArrowheads="1"/>
          </p:cNvSpPr>
          <p:nvPr/>
        </p:nvSpPr>
        <p:spPr bwMode="auto">
          <a:xfrm>
            <a:off x="401596" y="643253"/>
            <a:ext cx="5224099" cy="1539506"/>
          </a:xfrm>
          <a:prstGeom prst="rect">
            <a:avLst/>
          </a:prstGeom>
          <a:solidFill>
            <a:schemeClr val="accent5">
              <a:lumMod val="50000"/>
            </a:schemeClr>
          </a:solidFill>
          <a:ln w="38100">
            <a:noFill/>
            <a:prstDash val="lgDash"/>
            <a:miter lim="800000"/>
            <a:headEnd/>
            <a:tailEnd/>
          </a:ln>
        </p:spPr>
        <p:txBody>
          <a:bodyPr rot="0" vert="horz" wrap="square" lIns="91440" tIns="45720" rIns="91440" bIns="45720" anchor="t" anchorCtr="0">
            <a:noAutofit/>
          </a:bodyPr>
          <a:lstStyle/>
          <a:p>
            <a:pPr>
              <a:spcAft>
                <a:spcPts val="800"/>
              </a:spcAft>
            </a:pPr>
            <a:r>
              <a:rPr lang="en-GB" sz="1200" b="1" dirty="0">
                <a:solidFill>
                  <a:srgbClr val="DEEAF6"/>
                </a:solidFill>
                <a:latin typeface="Raleway" panose="020B0003030101060003" pitchFamily="34" charset="0"/>
                <a:ea typeface="Calibri" panose="020F0502020204030204" pitchFamily="34" charset="0"/>
                <a:cs typeface="Times New Roman" panose="02020603050405020304" pitchFamily="18" charset="0"/>
              </a:rPr>
              <a:t>Summary</a:t>
            </a:r>
          </a:p>
          <a:p>
            <a:r>
              <a:rPr lang="en-GB" sz="1200" dirty="0">
                <a:solidFill>
                  <a:schemeClr val="bg1"/>
                </a:solidFill>
                <a:latin typeface="Raleway" panose="020B0003030101060003" pitchFamily="34" charset="0"/>
              </a:rPr>
              <a:t>This briefing provides information on the carriage and operational deployment of Conducted Energy Devices (Taser) by Police Scotland.  It also details how Police Scotland have increased the number of number of Specially Trained Officers (STOs) to enhance capacity across the country since the Taser Operating Model was considered at the SPA’s Policing Performance Committee in September 2021. </a:t>
            </a:r>
          </a:p>
        </p:txBody>
      </p:sp>
      <p:sp>
        <p:nvSpPr>
          <p:cNvPr id="21" name="Title 1">
            <a:extLst>
              <a:ext uri="{FF2B5EF4-FFF2-40B4-BE49-F238E27FC236}">
                <a16:creationId xmlns:a16="http://schemas.microsoft.com/office/drawing/2014/main" id="{91FAF46B-B090-D349-A774-0590BFFFEFE7}"/>
              </a:ext>
            </a:extLst>
          </p:cNvPr>
          <p:cNvSpPr txBox="1">
            <a:spLocks/>
          </p:cNvSpPr>
          <p:nvPr/>
        </p:nvSpPr>
        <p:spPr>
          <a:xfrm>
            <a:off x="333325" y="2281603"/>
            <a:ext cx="5851018" cy="5376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latin typeface="Museo 500" panose="02000000000000000000" pitchFamily="2" charset="0"/>
              </a:rPr>
              <a:t>What are Tasers?</a:t>
            </a:r>
          </a:p>
        </p:txBody>
      </p:sp>
      <p:sp>
        <p:nvSpPr>
          <p:cNvPr id="22" name="Content Placeholder 2">
            <a:extLst>
              <a:ext uri="{FF2B5EF4-FFF2-40B4-BE49-F238E27FC236}">
                <a16:creationId xmlns:a16="http://schemas.microsoft.com/office/drawing/2014/main" id="{75B64917-7206-8642-8B04-03B6D4805934}"/>
              </a:ext>
            </a:extLst>
          </p:cNvPr>
          <p:cNvSpPr>
            <a:spLocks noGrp="1"/>
          </p:cNvSpPr>
          <p:nvPr>
            <p:ph idx="4294967295"/>
          </p:nvPr>
        </p:nvSpPr>
        <p:spPr>
          <a:xfrm>
            <a:off x="333325" y="2781375"/>
            <a:ext cx="5483679" cy="2823393"/>
          </a:xfrm>
          <a:prstGeom prst="rect">
            <a:avLst/>
          </a:prstGeom>
        </p:spPr>
        <p:txBody>
          <a:bodyPr>
            <a:normAutofit fontScale="92500" lnSpcReduction="10000"/>
          </a:bodyPr>
          <a:lstStyle/>
          <a:p>
            <a:pPr marL="0" indent="0">
              <a:lnSpc>
                <a:spcPct val="100000"/>
              </a:lnSpc>
              <a:buNone/>
            </a:pPr>
            <a:r>
              <a:rPr lang="en-GB" sz="1200" dirty="0">
                <a:solidFill>
                  <a:srgbClr val="002060"/>
                </a:solidFill>
                <a:latin typeface="Raleway" panose="020B0003030101060003" pitchFamily="34" charset="0"/>
              </a:rPr>
              <a:t>Taser is commonly used brand name of the Conducted Energy Devices that are currently used by Police forces across the UK. Tasers can be used in a number of progressive ways to de-escalate a potentially violent or dangerous situation whilst limiting and controlling the proportionate use of force. </a:t>
            </a:r>
          </a:p>
          <a:p>
            <a:pPr marL="0" indent="0">
              <a:lnSpc>
                <a:spcPct val="100000"/>
              </a:lnSpc>
              <a:buNone/>
            </a:pPr>
            <a:r>
              <a:rPr lang="en-GB" sz="1200" dirty="0">
                <a:solidFill>
                  <a:srgbClr val="002060"/>
                </a:solidFill>
                <a:latin typeface="Raleway" panose="020B0003030101060003" pitchFamily="34" charset="0"/>
              </a:rPr>
              <a:t>A Taser is designed to provide frontline Officers with the ability to restrain potentially dangerous individuals and reduce the potential of threat or harm to themselves or to other individuals. Tactics available include the removal of the Taser from its holster, drawing, the aiming of the Taser, red dotting and finally if required the discharge of the Taser.</a:t>
            </a:r>
          </a:p>
          <a:p>
            <a:pPr marL="0" indent="0">
              <a:lnSpc>
                <a:spcPct val="100000"/>
              </a:lnSpc>
              <a:buNone/>
            </a:pPr>
            <a:r>
              <a:rPr lang="en-GB" sz="1200" dirty="0">
                <a:solidFill>
                  <a:srgbClr val="002060"/>
                </a:solidFill>
                <a:latin typeface="Raleway" panose="020B0003030101060003" pitchFamily="34" charset="0"/>
              </a:rPr>
              <a:t>Tasers have been in use by Police Forces in the UK since 2004 and research shows that in 85% of Taser use, the tactic has stopped at drawing or red dotting and the situation controlled without the necessity for the Taser to be discharged. </a:t>
            </a:r>
          </a:p>
          <a:p>
            <a:pPr marL="0" indent="0">
              <a:lnSpc>
                <a:spcPct val="100000"/>
              </a:lnSpc>
              <a:buNone/>
            </a:pPr>
            <a:r>
              <a:rPr lang="en-GB" sz="1200" dirty="0">
                <a:solidFill>
                  <a:srgbClr val="002060"/>
                </a:solidFill>
                <a:latin typeface="Raleway" panose="020B0003030101060003" pitchFamily="34" charset="0"/>
              </a:rPr>
              <a:t>Officers attending an incident, will firstly use verbal communication skills to de-escalate the situation, ongoing dynamic assessment will be applied and resorting to Taser tactics will only be used when there is an immediate threat or risk of harm.  </a:t>
            </a:r>
          </a:p>
        </p:txBody>
      </p:sp>
      <p:sp>
        <p:nvSpPr>
          <p:cNvPr id="6" name="TextBox 5">
            <a:extLst>
              <a:ext uri="{FF2B5EF4-FFF2-40B4-BE49-F238E27FC236}">
                <a16:creationId xmlns:a16="http://schemas.microsoft.com/office/drawing/2014/main" id="{D014CFB6-F348-4697-C7B2-46C96A2C8DCF}"/>
              </a:ext>
            </a:extLst>
          </p:cNvPr>
          <p:cNvSpPr txBox="1"/>
          <p:nvPr/>
        </p:nvSpPr>
        <p:spPr>
          <a:xfrm>
            <a:off x="317280" y="5679169"/>
            <a:ext cx="4095751" cy="830997"/>
          </a:xfrm>
          <a:prstGeom prst="rect">
            <a:avLst/>
          </a:prstGeom>
          <a:noFill/>
        </p:spPr>
        <p:txBody>
          <a:bodyPr wrap="square" rtlCol="0">
            <a:spAutoFit/>
          </a:bodyPr>
          <a:lstStyle/>
          <a:p>
            <a:pPr>
              <a:spcBef>
                <a:spcPts val="1200"/>
              </a:spcBef>
              <a:spcAft>
                <a:spcPts val="800"/>
              </a:spcAft>
            </a:pP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The device generates short bursts of electricity and delivers brief pulses upon contact, immobilising the person which significantly reduces injury risk to both the individual and the Officer.</a:t>
            </a:r>
            <a:endParaRPr lang="en-GB" sz="1200" dirty="0">
              <a:solidFill>
                <a:srgbClr val="002060"/>
              </a:solidFill>
            </a:endParaRPr>
          </a:p>
        </p:txBody>
      </p:sp>
      <p:pic>
        <p:nvPicPr>
          <p:cNvPr id="7" name="Picture 6">
            <a:extLst>
              <a:ext uri="{FF2B5EF4-FFF2-40B4-BE49-F238E27FC236}">
                <a16:creationId xmlns:a16="http://schemas.microsoft.com/office/drawing/2014/main" id="{5FC630D5-6160-7B77-ABC7-389E9DEE82B9}"/>
              </a:ext>
            </a:extLst>
          </p:cNvPr>
          <p:cNvPicPr>
            <a:picLocks noChangeAspect="1"/>
          </p:cNvPicPr>
          <p:nvPr/>
        </p:nvPicPr>
        <p:blipFill>
          <a:blip r:embed="rId3"/>
          <a:stretch>
            <a:fillRect/>
          </a:stretch>
        </p:blipFill>
        <p:spPr>
          <a:xfrm>
            <a:off x="4413031" y="5742687"/>
            <a:ext cx="2099349" cy="1498802"/>
          </a:xfrm>
          <a:prstGeom prst="rect">
            <a:avLst/>
          </a:prstGeom>
          <a:ln w="25400">
            <a:solidFill>
              <a:srgbClr val="003567"/>
            </a:solidFill>
          </a:ln>
        </p:spPr>
      </p:pic>
      <p:sp>
        <p:nvSpPr>
          <p:cNvPr id="8" name="TextBox 7">
            <a:extLst>
              <a:ext uri="{FF2B5EF4-FFF2-40B4-BE49-F238E27FC236}">
                <a16:creationId xmlns:a16="http://schemas.microsoft.com/office/drawing/2014/main" id="{27CE0EA1-8F00-803C-CA97-CB8F077EDAEC}"/>
              </a:ext>
            </a:extLst>
          </p:cNvPr>
          <p:cNvSpPr txBox="1"/>
          <p:nvPr/>
        </p:nvSpPr>
        <p:spPr>
          <a:xfrm>
            <a:off x="3013644" y="7429755"/>
            <a:ext cx="3498735" cy="1749197"/>
          </a:xfrm>
          <a:prstGeom prst="rect">
            <a:avLst/>
          </a:prstGeom>
          <a:noFill/>
        </p:spPr>
        <p:txBody>
          <a:bodyPr wrap="square" rtlCol="0">
            <a:spAutoFit/>
          </a:bodyPr>
          <a:lstStyle/>
          <a:p>
            <a:pPr>
              <a:spcBef>
                <a:spcPts val="600"/>
              </a:spcBef>
              <a:spcAft>
                <a:spcPts val="600"/>
              </a:spcAft>
            </a:pP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In the UK, a Conducted Energy Device or Taser is classified as a ‘prohibited weapon’ in Section 5 of the Firearms Act 1968 and it is an offence for any member of the public to possess or use such a weapon. </a:t>
            </a:r>
          </a:p>
          <a:p>
            <a:pPr>
              <a:spcBef>
                <a:spcPts val="600"/>
              </a:spcBef>
              <a:spcAft>
                <a:spcPts val="600"/>
              </a:spcAft>
            </a:pP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Police Officers whilst acting in their capacity as such, are exempt from the requirements of the legislation.</a:t>
            </a:r>
            <a:endParaRPr lang="en-GB" sz="1200" dirty="0">
              <a:solidFill>
                <a:srgbClr val="002060"/>
              </a:solidFill>
            </a:endParaRPr>
          </a:p>
        </p:txBody>
      </p:sp>
      <p:pic>
        <p:nvPicPr>
          <p:cNvPr id="3" name="Picture 2">
            <a:extLst>
              <a:ext uri="{FF2B5EF4-FFF2-40B4-BE49-F238E27FC236}">
                <a16:creationId xmlns:a16="http://schemas.microsoft.com/office/drawing/2014/main" id="{F2638780-09CF-EE17-85EE-368C04337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379" y="7001978"/>
            <a:ext cx="2425143" cy="2182952"/>
          </a:xfrm>
          <a:prstGeom prst="rect">
            <a:avLst/>
          </a:prstGeom>
          <a:ln w="25400">
            <a:solidFill>
              <a:schemeClr val="accent1"/>
            </a:solidFill>
          </a:ln>
        </p:spPr>
      </p:pic>
    </p:spTree>
    <p:extLst>
      <p:ext uri="{BB962C8B-B14F-4D97-AF65-F5344CB8AC3E}">
        <p14:creationId xmlns:p14="http://schemas.microsoft.com/office/powerpoint/2010/main" val="148040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F3755CD-B054-6840-FD1D-9BF12C9B613E}"/>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5231" t="1627" r="27551" b="2336"/>
          <a:stretch/>
        </p:blipFill>
        <p:spPr>
          <a:xfrm>
            <a:off x="4984231" y="6695467"/>
            <a:ext cx="1856543" cy="2788980"/>
          </a:xfrm>
          <a:prstGeom prst="rect">
            <a:avLst/>
          </a:prstGeom>
          <a:gradFill flip="none" rotWithShape="1">
            <a:gsLst>
              <a:gs pos="83750">
                <a:srgbClr val="84B4E0">
                  <a:alpha val="39000"/>
                </a:srgbClr>
              </a:gs>
              <a:gs pos="67500">
                <a:srgbClr val="ADCDEA"/>
              </a:gs>
              <a:gs pos="35000">
                <a:schemeClr val="accent5">
                  <a:lumMod val="0"/>
                  <a:lumOff val="100000"/>
                </a:schemeClr>
              </a:gs>
              <a:gs pos="100000">
                <a:schemeClr val="accent5">
                  <a:lumMod val="100000"/>
                </a:schemeClr>
              </a:gs>
            </a:gsLst>
            <a:path path="circle">
              <a:fillToRect l="50000" t="-80000" r="50000" b="180000"/>
            </a:path>
            <a:tileRect/>
          </a:gradFill>
        </p:spPr>
      </p:pic>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OFFICIAL</a:t>
            </a:r>
            <a:endPar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2" name="Rectangle 11"/>
          <p:cNvSpPr/>
          <p:nvPr/>
        </p:nvSpPr>
        <p:spPr>
          <a:xfrm>
            <a:off x="363381" y="1421924"/>
            <a:ext cx="538980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567"/>
              </a:solidFill>
              <a:effectLst/>
              <a:uLnTx/>
              <a:uFillTx/>
              <a:latin typeface="Raleway" panose="020B00030301010600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567"/>
              </a:solidFill>
              <a:effectLst/>
              <a:uLnTx/>
              <a:uFillTx/>
              <a:latin typeface="Raleway" panose="020B0003030101060003" pitchFamily="34" charset="0"/>
              <a:ea typeface="+mn-ea"/>
              <a:cs typeface="+mn-cs"/>
            </a:endParaRPr>
          </a:p>
        </p:txBody>
      </p:sp>
      <p:sp>
        <p:nvSpPr>
          <p:cNvPr id="14" name="Title 1">
            <a:extLst>
              <a:ext uri="{FF2B5EF4-FFF2-40B4-BE49-F238E27FC236}">
                <a16:creationId xmlns:a16="http://schemas.microsoft.com/office/drawing/2014/main" id="{91FAF46B-B090-D349-A774-0590BFFFEFE7}"/>
              </a:ext>
            </a:extLst>
          </p:cNvPr>
          <p:cNvSpPr txBox="1">
            <a:spLocks/>
          </p:cNvSpPr>
          <p:nvPr/>
        </p:nvSpPr>
        <p:spPr>
          <a:xfrm>
            <a:off x="185172" y="303188"/>
            <a:ext cx="5382877" cy="59780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3567"/>
                </a:solidFill>
                <a:effectLst/>
                <a:uLnTx/>
                <a:uFillTx/>
                <a:latin typeface="Museo 500" panose="02000000000000000000" pitchFamily="2" charset="0"/>
                <a:ea typeface="Verdana" panose="020B0604030504040204" pitchFamily="34" charset="0"/>
              </a:rPr>
              <a:t>The implementation and the carriage of Tasers by Police Scotland </a:t>
            </a:r>
          </a:p>
        </p:txBody>
      </p:sp>
      <p:sp>
        <p:nvSpPr>
          <p:cNvPr id="13" name="Content Placeholder 2">
            <a:extLst>
              <a:ext uri="{FF2B5EF4-FFF2-40B4-BE49-F238E27FC236}">
                <a16:creationId xmlns:a16="http://schemas.microsoft.com/office/drawing/2014/main" id="{C6CDC3B3-922F-8845-9E7F-63804688244D}"/>
              </a:ext>
            </a:extLst>
          </p:cNvPr>
          <p:cNvSpPr txBox="1">
            <a:spLocks/>
          </p:cNvSpPr>
          <p:nvPr/>
        </p:nvSpPr>
        <p:spPr>
          <a:xfrm>
            <a:off x="150342" y="6002935"/>
            <a:ext cx="5704778" cy="762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b="0"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3567"/>
              </a:solidFill>
              <a:effectLst/>
              <a:uLnTx/>
              <a:uFillTx/>
              <a:latin typeface="Raleway" panose="020B0003030101060003" pitchFamily="34" charset="0"/>
              <a:ea typeface="Verdana" panose="020B0604030504040204" pitchFamily="34" charset="0"/>
            </a:endParaRPr>
          </a:p>
        </p:txBody>
      </p:sp>
      <p:sp>
        <p:nvSpPr>
          <p:cNvPr id="2" name="Rectangle 1">
            <a:extLst>
              <a:ext uri="{FF2B5EF4-FFF2-40B4-BE49-F238E27FC236}">
                <a16:creationId xmlns:a16="http://schemas.microsoft.com/office/drawing/2014/main" id="{0D21AC84-E2AB-7EA6-98C1-452386ED99E6}"/>
              </a:ext>
            </a:extLst>
          </p:cNvPr>
          <p:cNvSpPr/>
          <p:nvPr/>
        </p:nvSpPr>
        <p:spPr>
          <a:xfrm>
            <a:off x="150342" y="1743376"/>
            <a:ext cx="538980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567"/>
              </a:solidFill>
              <a:effectLst/>
              <a:uLnTx/>
              <a:uFillTx/>
              <a:latin typeface="Raleway" panose="020B00030301010600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567"/>
              </a:solidFill>
              <a:effectLst/>
              <a:uLnTx/>
              <a:uFillTx/>
              <a:latin typeface="Raleway" panose="020B0003030101060003" pitchFamily="34" charset="0"/>
              <a:ea typeface="+mn-ea"/>
              <a:cs typeface="+mn-cs"/>
            </a:endParaRPr>
          </a:p>
        </p:txBody>
      </p:sp>
      <p:sp>
        <p:nvSpPr>
          <p:cNvPr id="15" name="TextBox 14">
            <a:extLst>
              <a:ext uri="{FF2B5EF4-FFF2-40B4-BE49-F238E27FC236}">
                <a16:creationId xmlns:a16="http://schemas.microsoft.com/office/drawing/2014/main" id="{A481153D-D883-1BE3-FE2F-44FB5292D478}"/>
              </a:ext>
            </a:extLst>
          </p:cNvPr>
          <p:cNvSpPr txBox="1"/>
          <p:nvPr/>
        </p:nvSpPr>
        <p:spPr>
          <a:xfrm>
            <a:off x="218759" y="900993"/>
            <a:ext cx="5567939" cy="8586966"/>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In 2018 Police Scotland introduced a new group of Specially Trained Officers (STOs) who have been personally qualified to use a Taser device. Having considered the benefits from carrying Taser, Police Scotland developed a  proposal for consideration at </a:t>
            </a:r>
            <a:r>
              <a:rPr kumimoji="0" lang="en-GB" sz="1200" b="0" i="0" u="none" strike="noStrike" kern="1200" cap="none" spc="0" normalizeH="0" baseline="0" noProof="0" dirty="0">
                <a:ln>
                  <a:noFill/>
                </a:ln>
                <a:solidFill>
                  <a:srgbClr val="002060"/>
                </a:solidFill>
                <a:effectLst/>
                <a:uLnTx/>
                <a:uFillTx/>
                <a:latin typeface="Raleway" pitchFamily="2" charset="0"/>
                <a:hlinkClick r:id="rId4"/>
              </a:rPr>
              <a:t>SPA’s </a:t>
            </a:r>
            <a:r>
              <a:rPr lang="en-GB" sz="1200" dirty="0">
                <a:solidFill>
                  <a:srgbClr val="002060"/>
                </a:solidFill>
                <a:latin typeface="Raleway" pitchFamily="2" charset="0"/>
                <a:hlinkClick r:id="rId4"/>
              </a:rPr>
              <a:t>Policing Performance Committee </a:t>
            </a:r>
            <a:r>
              <a:rPr lang="en-GB" sz="1200" dirty="0">
                <a:solidFill>
                  <a:srgbClr val="002060"/>
                </a:solidFill>
                <a:latin typeface="Raleway" pitchFamily="2" charset="0"/>
              </a:rPr>
              <a:t>in September 2021 to commence an expansion programme which included enhancing the number of Taser STOs.   </a:t>
            </a: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Since the start of this expansion there are now </a:t>
            </a:r>
            <a:r>
              <a:rPr lang="en-GB" sz="1200" dirty="0">
                <a:solidFill>
                  <a:srgbClr val="003567"/>
                </a:solidFill>
                <a:latin typeface="Raleway" pitchFamily="2" charset="0"/>
              </a:rPr>
              <a:t>over 1,500</a:t>
            </a:r>
            <a:r>
              <a:rPr kumimoji="0" lang="en-GB" sz="1200" i="0" u="none" strike="noStrike" kern="1200" cap="none" spc="0" normalizeH="0" baseline="0" noProof="0" dirty="0">
                <a:ln>
                  <a:noFill/>
                </a:ln>
                <a:solidFill>
                  <a:srgbClr val="003567"/>
                </a:solidFill>
                <a:effectLst/>
                <a:uLnTx/>
                <a:uFillTx/>
                <a:latin typeface="Raleway" pitchFamily="2" charset="0"/>
                <a:ea typeface="+mn-ea"/>
                <a:cs typeface="+mn-cs"/>
              </a:rPr>
              <a:t> STOs trained and </a:t>
            </a: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currently working within Police Scotland. To qualify as a STO and use a Taser, Officers must complete </a:t>
            </a:r>
            <a:r>
              <a:rPr lang="en-GB" sz="1200" dirty="0">
                <a:solidFill>
                  <a:srgbClr val="002060"/>
                </a:solidFill>
                <a:latin typeface="Raleway" pitchFamily="2" charset="0"/>
              </a:rPr>
              <a:t>a </a:t>
            </a: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 rigorous training programme which includes not just the use of the device, but the understanding </a:t>
            </a:r>
            <a:r>
              <a:rPr lang="en-GB" sz="1200" dirty="0">
                <a:solidFill>
                  <a:srgbClr val="002060"/>
                </a:solidFill>
                <a:latin typeface="Raleway" pitchFamily="2" charset="0"/>
              </a:rPr>
              <a:t>of and skills in a range of </a:t>
            </a: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de-escalation approaches.</a:t>
            </a:r>
            <a:r>
              <a:rPr lang="en-GB" sz="1200" dirty="0">
                <a:solidFill>
                  <a:srgbClr val="002060"/>
                </a:solidFill>
                <a:latin typeface="Raleway" pitchFamily="2" charset="0"/>
              </a:rPr>
              <a:t>  </a:t>
            </a: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The nature of response policing means that Officers will often have to deal with incidents that are fast moving, dynamic and where information is limited and time is critical.  The primary consideration in this situation is the current or emerging threat of harm to either to citizens or to the officers themselves. The actions or potential actions of the individual whose is posing that threat and how to remove that threat are balanced against the potential impact of the application of the Taser tactics on the threatening individual.   </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Selected, trained and accredited Officers will be deployed as STOs across all 13 Local Policing Divisions under the command of the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Local Policing Commanders, ensuring that each Division has access to a </a:t>
            </a:r>
          </a:p>
          <a:p>
            <a:pPr marL="0" marR="0" lvl="0" indent="0" defTabSz="4572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Raleway" pitchFamily="2" charset="0"/>
              </a:rPr>
              <a:t>2</a:t>
            </a: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4 hour Taser capability. </a:t>
            </a:r>
            <a:endParaRPr lang="en-GB" sz="1200" dirty="0">
              <a:solidFill>
                <a:srgbClr val="002060"/>
              </a:solidFill>
              <a:latin typeface="Raleway"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These Officers will be deployed from identified response policing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hubs located across the country to incidents where there is violence</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or threats of violence of such severity that the use of a Taser</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mn-ea"/>
                <a:cs typeface="+mn-cs"/>
              </a:rPr>
              <a:t>may be necessary to reduce the immediate risk of threat to citizens or officers. </a:t>
            </a:r>
          </a:p>
        </p:txBody>
      </p:sp>
      <p:pic>
        <p:nvPicPr>
          <p:cNvPr id="11" name="Picture 10" descr="A group of people in safety vests&#10;&#10;Description automatically generated">
            <a:extLst>
              <a:ext uri="{FF2B5EF4-FFF2-40B4-BE49-F238E27FC236}">
                <a16:creationId xmlns:a16="http://schemas.microsoft.com/office/drawing/2014/main" id="{B165D7BF-9159-1263-124B-4167DCA4E5D9}"/>
              </a:ext>
            </a:extLst>
          </p:cNvPr>
          <p:cNvPicPr>
            <a:picLocks noChangeAspect="1"/>
          </p:cNvPicPr>
          <p:nvPr/>
        </p:nvPicPr>
        <p:blipFill>
          <a:blip r:embed="rId5"/>
          <a:stretch>
            <a:fillRect/>
          </a:stretch>
        </p:blipFill>
        <p:spPr>
          <a:xfrm>
            <a:off x="1467175" y="2941992"/>
            <a:ext cx="3071105" cy="2145899"/>
          </a:xfrm>
          <a:prstGeom prst="rect">
            <a:avLst/>
          </a:prstGeom>
          <a:ln w="19050">
            <a:solidFill>
              <a:schemeClr val="accent1"/>
            </a:solidFill>
          </a:ln>
        </p:spPr>
      </p:pic>
      <p:sp>
        <p:nvSpPr>
          <p:cNvPr id="16" name="TextBox 15">
            <a:extLst>
              <a:ext uri="{FF2B5EF4-FFF2-40B4-BE49-F238E27FC236}">
                <a16:creationId xmlns:a16="http://schemas.microsoft.com/office/drawing/2014/main" id="{AD7F6D8D-CE31-1825-2290-ED677B0D9C22}"/>
              </a:ext>
            </a:extLst>
          </p:cNvPr>
          <p:cNvSpPr txBox="1"/>
          <p:nvPr/>
        </p:nvSpPr>
        <p:spPr>
          <a:xfrm>
            <a:off x="218761" y="5265984"/>
            <a:ext cx="5539900" cy="646331"/>
          </a:xfrm>
          <a:prstGeom prst="rect">
            <a:avLst/>
          </a:prstGeom>
          <a:noFill/>
        </p:spPr>
        <p:txBody>
          <a:bodyPr wrap="square" rtlCol="0">
            <a:spAutoFit/>
          </a:bodyPr>
          <a:lstStyle/>
          <a:p>
            <a:r>
              <a:rPr lang="en-GB" sz="1200" dirty="0">
                <a:solidFill>
                  <a:srgbClr val="002060"/>
                </a:solidFill>
                <a:latin typeface="Raleway" pitchFamily="2" charset="0"/>
              </a:rPr>
              <a:t>Qualification as a STO follows successful completion of a 4-day course which involves both theoretical and practical elements.  Officers then return once a year for annual refresher training to maintain their STO status. </a:t>
            </a:r>
          </a:p>
        </p:txBody>
      </p:sp>
    </p:spTree>
    <p:extLst>
      <p:ext uri="{BB962C8B-B14F-4D97-AF65-F5344CB8AC3E}">
        <p14:creationId xmlns:p14="http://schemas.microsoft.com/office/powerpoint/2010/main" val="74506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sp>
        <p:nvSpPr>
          <p:cNvPr id="12" name="Rectangle 11"/>
          <p:cNvSpPr/>
          <p:nvPr/>
        </p:nvSpPr>
        <p:spPr>
          <a:xfrm>
            <a:off x="363381" y="1421924"/>
            <a:ext cx="5389801" cy="461665"/>
          </a:xfrm>
          <a:prstGeom prst="rect">
            <a:avLst/>
          </a:prstGeom>
        </p:spPr>
        <p:txBody>
          <a:bodyPr wrap="square">
            <a:spAutoFit/>
          </a:bodyPr>
          <a:lstStyle/>
          <a:p>
            <a:endParaRPr lang="en-GB" sz="1200" dirty="0">
              <a:solidFill>
                <a:srgbClr val="003567"/>
              </a:solidFill>
              <a:latin typeface="Raleway" panose="020B0003030101060003" pitchFamily="34" charset="0"/>
            </a:endParaRPr>
          </a:p>
          <a:p>
            <a:endParaRPr lang="en-GB" sz="1200" dirty="0">
              <a:solidFill>
                <a:srgbClr val="003567"/>
              </a:solidFill>
              <a:latin typeface="Raleway" panose="020B0003030101060003" pitchFamily="34" charset="0"/>
            </a:endParaRPr>
          </a:p>
        </p:txBody>
      </p:sp>
      <p:sp>
        <p:nvSpPr>
          <p:cNvPr id="2" name="Rectangle 1">
            <a:extLst>
              <a:ext uri="{FF2B5EF4-FFF2-40B4-BE49-F238E27FC236}">
                <a16:creationId xmlns:a16="http://schemas.microsoft.com/office/drawing/2014/main" id="{0D21AC84-E2AB-7EA6-98C1-452386ED99E6}"/>
              </a:ext>
            </a:extLst>
          </p:cNvPr>
          <p:cNvSpPr/>
          <p:nvPr/>
        </p:nvSpPr>
        <p:spPr>
          <a:xfrm>
            <a:off x="150342" y="1743376"/>
            <a:ext cx="5389801" cy="461665"/>
          </a:xfrm>
          <a:prstGeom prst="rect">
            <a:avLst/>
          </a:prstGeom>
        </p:spPr>
        <p:txBody>
          <a:bodyPr wrap="square">
            <a:spAutoFit/>
          </a:bodyPr>
          <a:lstStyle/>
          <a:p>
            <a:endParaRPr lang="en-GB" sz="1200" dirty="0">
              <a:solidFill>
                <a:srgbClr val="003567"/>
              </a:solidFill>
              <a:latin typeface="Raleway" panose="020B0003030101060003" pitchFamily="34" charset="0"/>
            </a:endParaRPr>
          </a:p>
          <a:p>
            <a:endParaRPr lang="en-GB" sz="1200" dirty="0">
              <a:solidFill>
                <a:srgbClr val="003567"/>
              </a:solidFill>
              <a:latin typeface="Raleway" panose="020B0003030101060003" pitchFamily="34" charset="0"/>
            </a:endParaRPr>
          </a:p>
        </p:txBody>
      </p:sp>
      <p:sp>
        <p:nvSpPr>
          <p:cNvPr id="4" name="Title 1">
            <a:extLst>
              <a:ext uri="{FF2B5EF4-FFF2-40B4-BE49-F238E27FC236}">
                <a16:creationId xmlns:a16="http://schemas.microsoft.com/office/drawing/2014/main" id="{F3D9888B-CFB5-3068-8F51-B1126AF31610}"/>
              </a:ext>
            </a:extLst>
          </p:cNvPr>
          <p:cNvSpPr txBox="1">
            <a:spLocks/>
          </p:cNvSpPr>
          <p:nvPr/>
        </p:nvSpPr>
        <p:spPr>
          <a:xfrm>
            <a:off x="240520" y="232472"/>
            <a:ext cx="5851018" cy="5376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latin typeface="Museo 500" panose="02000000000000000000" pitchFamily="2" charset="0"/>
              </a:rPr>
              <a:t>The use of Tasers in policing</a:t>
            </a:r>
          </a:p>
        </p:txBody>
      </p:sp>
      <p:sp>
        <p:nvSpPr>
          <p:cNvPr id="5" name="Content Placeholder 2">
            <a:extLst>
              <a:ext uri="{FF2B5EF4-FFF2-40B4-BE49-F238E27FC236}">
                <a16:creationId xmlns:a16="http://schemas.microsoft.com/office/drawing/2014/main" id="{32800190-E4F1-2158-DF4F-8496647BB94B}"/>
              </a:ext>
            </a:extLst>
          </p:cNvPr>
          <p:cNvSpPr txBox="1">
            <a:spLocks/>
          </p:cNvSpPr>
          <p:nvPr/>
        </p:nvSpPr>
        <p:spPr>
          <a:xfrm>
            <a:off x="150342" y="770154"/>
            <a:ext cx="5704778" cy="21523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b="0"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200" dirty="0">
                <a:solidFill>
                  <a:srgbClr val="002060"/>
                </a:solidFill>
                <a:latin typeface="Raleway" panose="020B0003030101060003" pitchFamily="34" charset="0"/>
              </a:rPr>
              <a:t>Police Scotland has a duty to protect life and to ensure the safety of its Officers and the public.  Specially Trained Officers (STOs) carry Taser as one of their options to protect people from violence.  When confronting potentially dangerous or violent individuals, frontline Police Officers have a duty to minimise the risk of injury or death to the individual themselves, the immediate community, and other Officers.  </a:t>
            </a:r>
          </a:p>
          <a:p>
            <a:pPr marL="0" indent="0">
              <a:lnSpc>
                <a:spcPct val="100000"/>
              </a:lnSpc>
              <a:buFont typeface="Arial" panose="020B0604020202020204" pitchFamily="34" charset="0"/>
              <a:buNone/>
            </a:pPr>
            <a:r>
              <a:rPr lang="en-GB" sz="1200" dirty="0">
                <a:solidFill>
                  <a:srgbClr val="002060"/>
                </a:solidFill>
                <a:latin typeface="Raleway" panose="020B0003030101060003" pitchFamily="34" charset="0"/>
              </a:rPr>
              <a:t>Instead of using a baton to control situations where the threat of violence is high, technologies such as a Taser may be used instead. Taser allows the Police Officer to keep that distance and avoid direct physical contact.</a:t>
            </a: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a:p>
            <a:pPr marL="0" indent="0">
              <a:lnSpc>
                <a:spcPct val="100000"/>
              </a:lnSpc>
              <a:buFont typeface="Arial" panose="020B0604020202020204" pitchFamily="34" charset="0"/>
              <a:buNone/>
            </a:pPr>
            <a:endParaRPr lang="en-GB" sz="1200" dirty="0">
              <a:solidFill>
                <a:srgbClr val="002060"/>
              </a:solidFill>
              <a:latin typeface="Raleway" panose="020B0003030101060003" pitchFamily="34" charset="0"/>
            </a:endParaRPr>
          </a:p>
        </p:txBody>
      </p:sp>
      <p:pic>
        <p:nvPicPr>
          <p:cNvPr id="3" name="Picture 2" descr="A person holding a yellow toy object&#10;&#10;Description automatically generated">
            <a:extLst>
              <a:ext uri="{FF2B5EF4-FFF2-40B4-BE49-F238E27FC236}">
                <a16:creationId xmlns:a16="http://schemas.microsoft.com/office/drawing/2014/main" id="{A3C43D8C-5A1E-7778-E769-3633A1DB8C7D}"/>
              </a:ext>
            </a:extLst>
          </p:cNvPr>
          <p:cNvPicPr>
            <a:picLocks noChangeAspect="1"/>
          </p:cNvPicPr>
          <p:nvPr/>
        </p:nvPicPr>
        <p:blipFill>
          <a:blip r:embed="rId4"/>
          <a:stretch>
            <a:fillRect/>
          </a:stretch>
        </p:blipFill>
        <p:spPr>
          <a:xfrm>
            <a:off x="3291712" y="2788458"/>
            <a:ext cx="2376362" cy="1771573"/>
          </a:xfrm>
          <a:prstGeom prst="rect">
            <a:avLst/>
          </a:prstGeom>
          <a:ln w="15875">
            <a:solidFill>
              <a:schemeClr val="accent1"/>
            </a:solidFill>
          </a:ln>
        </p:spPr>
      </p:pic>
      <p:sp>
        <p:nvSpPr>
          <p:cNvPr id="7" name="TextBox 6">
            <a:extLst>
              <a:ext uri="{FF2B5EF4-FFF2-40B4-BE49-F238E27FC236}">
                <a16:creationId xmlns:a16="http://schemas.microsoft.com/office/drawing/2014/main" id="{FEDB78A3-4E82-9F97-7459-114B631698B9}"/>
              </a:ext>
            </a:extLst>
          </p:cNvPr>
          <p:cNvSpPr txBox="1"/>
          <p:nvPr/>
        </p:nvSpPr>
        <p:spPr>
          <a:xfrm>
            <a:off x="150705" y="2664881"/>
            <a:ext cx="3141007" cy="1938992"/>
          </a:xfrm>
          <a:prstGeom prst="rect">
            <a:avLst/>
          </a:prstGeom>
          <a:noFill/>
        </p:spPr>
        <p:txBody>
          <a:bodyPr wrap="square">
            <a:spAutoFit/>
          </a:bodyPr>
          <a:lstStyle/>
          <a:p>
            <a:r>
              <a:rPr lang="en-GB" sz="1200" dirty="0">
                <a:solidFill>
                  <a:srgbClr val="002060"/>
                </a:solidFill>
                <a:latin typeface="Raleway" pitchFamily="2" charset="0"/>
              </a:rPr>
              <a:t>Tasers are one of several tactical options that can be used when dealing with an incident that has the potential for conflict.</a:t>
            </a:r>
          </a:p>
          <a:p>
            <a:endParaRPr lang="en-GB" sz="1200" dirty="0">
              <a:solidFill>
                <a:srgbClr val="002060"/>
              </a:solidFill>
              <a:latin typeface="Raleway" pitchFamily="2" charset="0"/>
            </a:endParaRPr>
          </a:p>
          <a:p>
            <a:r>
              <a:rPr lang="en-GB" sz="1200" dirty="0">
                <a:solidFill>
                  <a:srgbClr val="002060"/>
                </a:solidFill>
                <a:latin typeface="Raleway" pitchFamily="2" charset="0"/>
              </a:rPr>
              <a:t>In Police Scotland, the carrying of Tasers is limited to that of specially trained Police Officers to ensure that its use is proportionate, ethical, transparent, and only used as a method of harm reduction when absolutely necessary. </a:t>
            </a:r>
          </a:p>
        </p:txBody>
      </p:sp>
      <p:sp>
        <p:nvSpPr>
          <p:cNvPr id="10" name="TextBox 9">
            <a:extLst>
              <a:ext uri="{FF2B5EF4-FFF2-40B4-BE49-F238E27FC236}">
                <a16:creationId xmlns:a16="http://schemas.microsoft.com/office/drawing/2014/main" id="{89A3FA74-089D-9EAC-7EE0-46F071EB1B2E}"/>
              </a:ext>
            </a:extLst>
          </p:cNvPr>
          <p:cNvSpPr txBox="1"/>
          <p:nvPr/>
        </p:nvSpPr>
        <p:spPr>
          <a:xfrm>
            <a:off x="155933" y="4623610"/>
            <a:ext cx="3761259" cy="1384995"/>
          </a:xfrm>
          <a:prstGeom prst="rect">
            <a:avLst/>
          </a:prstGeom>
          <a:noFill/>
        </p:spPr>
        <p:txBody>
          <a:bodyPr wrap="square">
            <a:spAutoFit/>
          </a:bodyPr>
          <a:lstStyle/>
          <a:p>
            <a:r>
              <a:rPr lang="en-GB" sz="1200" dirty="0">
                <a:solidFill>
                  <a:srgbClr val="002060"/>
                </a:solidFill>
                <a:latin typeface="Raleway" pitchFamily="2" charset="0"/>
              </a:rPr>
              <a:t>Any use of force by an Officer must be the minimum amount necessary to accomplish the lawful objective concerned.  </a:t>
            </a:r>
          </a:p>
          <a:p>
            <a:endParaRPr lang="en-GB" sz="1200" dirty="0">
              <a:solidFill>
                <a:srgbClr val="002060"/>
              </a:solidFill>
              <a:latin typeface="Raleway" pitchFamily="2" charset="0"/>
            </a:endParaRPr>
          </a:p>
          <a:p>
            <a:r>
              <a:rPr lang="en-GB" sz="1200" dirty="0">
                <a:solidFill>
                  <a:srgbClr val="002060"/>
                </a:solidFill>
                <a:latin typeface="Raleway" pitchFamily="2" charset="0"/>
              </a:rPr>
              <a:t>It is recognised that a baton may cause injury to a potentially harmful individual, another member of the public or police Officer.</a:t>
            </a:r>
          </a:p>
        </p:txBody>
      </p:sp>
      <p:sp>
        <p:nvSpPr>
          <p:cNvPr id="15" name="TextBox 14">
            <a:extLst>
              <a:ext uri="{FF2B5EF4-FFF2-40B4-BE49-F238E27FC236}">
                <a16:creationId xmlns:a16="http://schemas.microsoft.com/office/drawing/2014/main" id="{0CA0E768-84E1-A740-74F0-79A56D42D81B}"/>
              </a:ext>
            </a:extLst>
          </p:cNvPr>
          <p:cNvSpPr txBox="1"/>
          <p:nvPr/>
        </p:nvSpPr>
        <p:spPr>
          <a:xfrm>
            <a:off x="158207" y="7902898"/>
            <a:ext cx="4412758" cy="1015663"/>
          </a:xfrm>
          <a:prstGeom prst="rect">
            <a:avLst/>
          </a:prstGeom>
          <a:noFill/>
        </p:spPr>
        <p:txBody>
          <a:bodyPr wrap="square">
            <a:spAutoFit/>
          </a:bodyPr>
          <a:lstStyle/>
          <a:p>
            <a:r>
              <a:rPr lang="en-GB" sz="1200" dirty="0">
                <a:solidFill>
                  <a:srgbClr val="002060"/>
                </a:solidFill>
                <a:latin typeface="Raleway" pitchFamily="2" charset="0"/>
              </a:rPr>
              <a:t>The Taser X2 device has been subject of rigorous independent medical testing. It is acknowledged that there is an increased risk to children and persons with a smaller stature and these increased risks are thoroughly covered within Taser training.</a:t>
            </a:r>
          </a:p>
        </p:txBody>
      </p:sp>
      <p:pic>
        <p:nvPicPr>
          <p:cNvPr id="18" name="Picture 17" descr="A police officer watching a fire&#10;&#10;Description automatically generated">
            <a:extLst>
              <a:ext uri="{FF2B5EF4-FFF2-40B4-BE49-F238E27FC236}">
                <a16:creationId xmlns:a16="http://schemas.microsoft.com/office/drawing/2014/main" id="{ACEB697F-7529-618F-CD41-91DBC7AD4B0E}"/>
              </a:ext>
            </a:extLst>
          </p:cNvPr>
          <p:cNvPicPr>
            <a:picLocks noChangeAspect="1"/>
          </p:cNvPicPr>
          <p:nvPr/>
        </p:nvPicPr>
        <p:blipFill>
          <a:blip r:embed="rId5"/>
          <a:stretch>
            <a:fillRect/>
          </a:stretch>
        </p:blipFill>
        <p:spPr>
          <a:xfrm>
            <a:off x="4586286" y="6857346"/>
            <a:ext cx="2260600" cy="1850867"/>
          </a:xfrm>
          <a:prstGeom prst="rect">
            <a:avLst/>
          </a:prstGeom>
          <a:ln w="15875">
            <a:solidFill>
              <a:schemeClr val="accent1"/>
            </a:solidFill>
          </a:ln>
        </p:spPr>
      </p:pic>
      <p:pic>
        <p:nvPicPr>
          <p:cNvPr id="20" name="Picture 19" descr="A group of people in riot gear&#10;&#10;Description automatically generated">
            <a:extLst>
              <a:ext uri="{FF2B5EF4-FFF2-40B4-BE49-F238E27FC236}">
                <a16:creationId xmlns:a16="http://schemas.microsoft.com/office/drawing/2014/main" id="{E0A9F498-7C8E-1EC6-18BB-52BC9DEBC1A0}"/>
              </a:ext>
            </a:extLst>
          </p:cNvPr>
          <p:cNvPicPr>
            <a:picLocks noChangeAspect="1"/>
          </p:cNvPicPr>
          <p:nvPr/>
        </p:nvPicPr>
        <p:blipFill>
          <a:blip r:embed="rId6"/>
          <a:stretch>
            <a:fillRect/>
          </a:stretch>
        </p:blipFill>
        <p:spPr>
          <a:xfrm>
            <a:off x="3911600" y="4818183"/>
            <a:ext cx="2514599" cy="1757573"/>
          </a:xfrm>
          <a:prstGeom prst="rect">
            <a:avLst/>
          </a:prstGeom>
          <a:ln w="15875">
            <a:solidFill>
              <a:schemeClr val="accent1"/>
            </a:solidFill>
          </a:ln>
        </p:spPr>
      </p:pic>
      <p:sp>
        <p:nvSpPr>
          <p:cNvPr id="22" name="TextBox 21">
            <a:extLst>
              <a:ext uri="{FF2B5EF4-FFF2-40B4-BE49-F238E27FC236}">
                <a16:creationId xmlns:a16="http://schemas.microsoft.com/office/drawing/2014/main" id="{1DBFB17C-C305-ADC0-7365-DBB81F7F1DB7}"/>
              </a:ext>
            </a:extLst>
          </p:cNvPr>
          <p:cNvSpPr txBox="1"/>
          <p:nvPr/>
        </p:nvSpPr>
        <p:spPr>
          <a:xfrm>
            <a:off x="158207" y="6068299"/>
            <a:ext cx="4412758" cy="1754326"/>
          </a:xfrm>
          <a:prstGeom prst="rect">
            <a:avLst/>
          </a:prstGeom>
          <a:noFill/>
        </p:spPr>
        <p:txBody>
          <a:bodyPr wrap="square">
            <a:spAutoFit/>
          </a:bodyPr>
          <a:lstStyle/>
          <a:p>
            <a:r>
              <a:rPr lang="en-GB" sz="1200" dirty="0">
                <a:solidFill>
                  <a:srgbClr val="002060"/>
                </a:solidFill>
                <a:latin typeface="Raleway" pitchFamily="2" charset="0"/>
              </a:rPr>
              <a:t>Compared to other uses of force such as PAVA </a:t>
            </a:r>
          </a:p>
          <a:p>
            <a:r>
              <a:rPr lang="en-GB" sz="1200" dirty="0">
                <a:solidFill>
                  <a:srgbClr val="002060"/>
                </a:solidFill>
                <a:latin typeface="Raleway" pitchFamily="2" charset="0"/>
              </a:rPr>
              <a:t>spray (a safer alternative to pepper spray), baton, </a:t>
            </a:r>
          </a:p>
          <a:p>
            <a:r>
              <a:rPr lang="en-GB" sz="1200" dirty="0">
                <a:solidFill>
                  <a:srgbClr val="002060"/>
                </a:solidFill>
                <a:latin typeface="Raleway" pitchFamily="2" charset="0"/>
              </a:rPr>
              <a:t>handcuffs or firearms, Tasers are least likely to </a:t>
            </a:r>
          </a:p>
          <a:p>
            <a:r>
              <a:rPr lang="en-GB" sz="1200" dirty="0">
                <a:solidFill>
                  <a:srgbClr val="002060"/>
                </a:solidFill>
                <a:latin typeface="Raleway" pitchFamily="2" charset="0"/>
              </a:rPr>
              <a:t>cause long-term harm or injury to the subject. </a:t>
            </a:r>
          </a:p>
          <a:p>
            <a:endParaRPr lang="en-GB" sz="1200" dirty="0">
              <a:solidFill>
                <a:srgbClr val="002060"/>
              </a:solidFill>
              <a:latin typeface="Raleway" pitchFamily="2" charset="0"/>
            </a:endParaRPr>
          </a:p>
          <a:p>
            <a:r>
              <a:rPr lang="en-GB" sz="1200" dirty="0">
                <a:solidFill>
                  <a:srgbClr val="002060"/>
                </a:solidFill>
                <a:latin typeface="Raleway" pitchFamily="2" charset="0"/>
              </a:rPr>
              <a:t>The devices are mainly used to control individuals in incidents where the risk of violence is high. This is done to mitigate any further harm (i.e. injury or death) to that individual, as well as protect bystanders and Police Officers.</a:t>
            </a:r>
          </a:p>
        </p:txBody>
      </p:sp>
    </p:spTree>
    <p:extLst>
      <p:ext uri="{BB962C8B-B14F-4D97-AF65-F5344CB8AC3E}">
        <p14:creationId xmlns:p14="http://schemas.microsoft.com/office/powerpoint/2010/main" val="292512982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sp>
        <p:nvSpPr>
          <p:cNvPr id="2" name="Rectangle 1">
            <a:extLst>
              <a:ext uri="{FF2B5EF4-FFF2-40B4-BE49-F238E27FC236}">
                <a16:creationId xmlns:a16="http://schemas.microsoft.com/office/drawing/2014/main" id="{0D21AC84-E2AB-7EA6-98C1-452386ED99E6}"/>
              </a:ext>
            </a:extLst>
          </p:cNvPr>
          <p:cNvSpPr/>
          <p:nvPr/>
        </p:nvSpPr>
        <p:spPr>
          <a:xfrm>
            <a:off x="150342" y="2475824"/>
            <a:ext cx="5389801" cy="461665"/>
          </a:xfrm>
          <a:prstGeom prst="rect">
            <a:avLst/>
          </a:prstGeom>
        </p:spPr>
        <p:txBody>
          <a:bodyPr wrap="square">
            <a:spAutoFit/>
          </a:bodyPr>
          <a:lstStyle/>
          <a:p>
            <a:endParaRPr lang="en-GB" sz="1200" dirty="0">
              <a:solidFill>
                <a:srgbClr val="003567"/>
              </a:solidFill>
              <a:latin typeface="Raleway" panose="020B0003030101060003" pitchFamily="34" charset="0"/>
            </a:endParaRPr>
          </a:p>
          <a:p>
            <a:endParaRPr lang="en-GB" sz="1200" dirty="0">
              <a:solidFill>
                <a:srgbClr val="003567"/>
              </a:solidFill>
              <a:latin typeface="Raleway" panose="020B0003030101060003" pitchFamily="34" charset="0"/>
            </a:endParaRPr>
          </a:p>
        </p:txBody>
      </p:sp>
      <p:sp>
        <p:nvSpPr>
          <p:cNvPr id="4" name="Title 1">
            <a:extLst>
              <a:ext uri="{FF2B5EF4-FFF2-40B4-BE49-F238E27FC236}">
                <a16:creationId xmlns:a16="http://schemas.microsoft.com/office/drawing/2014/main" id="{F3D9888B-CFB5-3068-8F51-B1126AF31610}"/>
              </a:ext>
            </a:extLst>
          </p:cNvPr>
          <p:cNvSpPr txBox="1">
            <a:spLocks/>
          </p:cNvSpPr>
          <p:nvPr/>
        </p:nvSpPr>
        <p:spPr>
          <a:xfrm>
            <a:off x="240520" y="232472"/>
            <a:ext cx="5851018" cy="5376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latin typeface="Museo 500" panose="02000000000000000000" pitchFamily="2" charset="0"/>
              </a:rPr>
              <a:t>The use of Tasers in policing</a:t>
            </a:r>
          </a:p>
        </p:txBody>
      </p:sp>
      <p:grpSp>
        <p:nvGrpSpPr>
          <p:cNvPr id="11" name="Group 10">
            <a:extLst>
              <a:ext uri="{FF2B5EF4-FFF2-40B4-BE49-F238E27FC236}">
                <a16:creationId xmlns:a16="http://schemas.microsoft.com/office/drawing/2014/main" id="{433C4E50-CADD-6BD2-3954-4E1400B35DEF}"/>
              </a:ext>
            </a:extLst>
          </p:cNvPr>
          <p:cNvGrpSpPr/>
          <p:nvPr/>
        </p:nvGrpSpPr>
        <p:grpSpPr>
          <a:xfrm>
            <a:off x="564778" y="929263"/>
            <a:ext cx="4829031" cy="2931912"/>
            <a:chOff x="240520" y="4596036"/>
            <a:chExt cx="4829031" cy="2931912"/>
          </a:xfrm>
        </p:grpSpPr>
        <p:pic>
          <p:nvPicPr>
            <p:cNvPr id="17" name="Picture 16">
              <a:extLst>
                <a:ext uri="{FF2B5EF4-FFF2-40B4-BE49-F238E27FC236}">
                  <a16:creationId xmlns:a16="http://schemas.microsoft.com/office/drawing/2014/main" id="{5BA5B19B-A5C1-8086-667C-2A109383A1FC}"/>
                </a:ext>
              </a:extLst>
            </p:cNvPr>
            <p:cNvPicPr>
              <a:picLocks noChangeAspect="1"/>
            </p:cNvPicPr>
            <p:nvPr/>
          </p:nvPicPr>
          <p:blipFill>
            <a:blip r:embed="rId3"/>
            <a:stretch>
              <a:fillRect/>
            </a:stretch>
          </p:blipFill>
          <p:spPr>
            <a:xfrm>
              <a:off x="240520" y="4596036"/>
              <a:ext cx="4829031" cy="2931912"/>
            </a:xfrm>
            <a:prstGeom prst="rect">
              <a:avLst/>
            </a:prstGeom>
            <a:ln cmpd="dbl">
              <a:solidFill>
                <a:schemeClr val="tx2"/>
              </a:solidFill>
            </a:ln>
          </p:spPr>
        </p:pic>
        <p:sp>
          <p:nvSpPr>
            <p:cNvPr id="6" name="TextBox 5">
              <a:extLst>
                <a:ext uri="{FF2B5EF4-FFF2-40B4-BE49-F238E27FC236}">
                  <a16:creationId xmlns:a16="http://schemas.microsoft.com/office/drawing/2014/main" id="{AE808720-9BD6-37C3-618D-245475F7795B}"/>
                </a:ext>
              </a:extLst>
            </p:cNvPr>
            <p:cNvSpPr txBox="1"/>
            <p:nvPr/>
          </p:nvSpPr>
          <p:spPr>
            <a:xfrm>
              <a:off x="3280257" y="4745387"/>
              <a:ext cx="1789294" cy="307777"/>
            </a:xfrm>
            <a:prstGeom prst="rect">
              <a:avLst/>
            </a:prstGeom>
            <a:noFill/>
          </p:spPr>
          <p:txBody>
            <a:bodyPr wrap="square" rtlCol="0">
              <a:spAutoFit/>
            </a:bodyPr>
            <a:lstStyle/>
            <a:p>
              <a:pPr algn="r"/>
              <a:r>
                <a:rPr lang="en-GB" sz="700" i="1" dirty="0">
                  <a:latin typeface="Raleway" pitchFamily="2" charset="0"/>
                </a:rPr>
                <a:t>Stats provided by NTU, Police Scotland for period 2023-2024</a:t>
              </a:r>
            </a:p>
          </p:txBody>
        </p:sp>
      </p:grpSp>
      <p:sp>
        <p:nvSpPr>
          <p:cNvPr id="14" name="TextBox 13">
            <a:extLst>
              <a:ext uri="{FF2B5EF4-FFF2-40B4-BE49-F238E27FC236}">
                <a16:creationId xmlns:a16="http://schemas.microsoft.com/office/drawing/2014/main" id="{D7BD5A4A-614F-8C29-45A4-CABF462EDE3F}"/>
              </a:ext>
            </a:extLst>
          </p:cNvPr>
          <p:cNvSpPr txBox="1"/>
          <p:nvPr/>
        </p:nvSpPr>
        <p:spPr>
          <a:xfrm>
            <a:off x="231443" y="4229131"/>
            <a:ext cx="5678958" cy="1754326"/>
          </a:xfrm>
          <a:prstGeom prst="rect">
            <a:avLst/>
          </a:prstGeom>
          <a:noFill/>
        </p:spPr>
        <p:txBody>
          <a:bodyPr wrap="square">
            <a:spAutoFit/>
          </a:bodyPr>
          <a:lstStyle/>
          <a:p>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hlinkClick r:id="rId4"/>
              </a:rPr>
              <a:t>Figures provided </a:t>
            </a: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for the last year indicate that </a:t>
            </a:r>
            <a:r>
              <a:rPr lang="en-GB" sz="1200" kern="100" dirty="0">
                <a:solidFill>
                  <a:srgbClr val="002060"/>
                </a:solidFill>
                <a:latin typeface="Raleway" pitchFamily="2" charset="0"/>
                <a:ea typeface="Calibri" panose="020F0502020204030204" pitchFamily="34" charset="0"/>
                <a:cs typeface="Times New Roman" panose="02020603050405020304" pitchFamily="18" charset="0"/>
              </a:rPr>
              <a:t>f</a:t>
            </a: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rom the 855 uses, 278 are passive uses (drawn only where the Taser has been removed from the holster as a precaution and then replaced without the need to point at the subject).  This equates to 32.5% of uses, when the Taser has not been pointed at the subject  </a:t>
            </a:r>
          </a:p>
          <a:p>
            <a:endParaRPr lang="en-GB" sz="1200" kern="100" dirty="0">
              <a:solidFill>
                <a:srgbClr val="002060"/>
              </a:solidFill>
              <a:latin typeface="Raleway" pitchFamily="2" charset="0"/>
              <a:ea typeface="Calibri" panose="020F0502020204030204" pitchFamily="34" charset="0"/>
              <a:cs typeface="Times New Roman" panose="02020603050405020304" pitchFamily="18" charset="0"/>
            </a:endParaRPr>
          </a:p>
          <a:p>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57.2% involved the Taser device being aimed/arced or red-dotted at the subject(s) in question and the remaining 10.3% of uses resulted in the device being discharged.</a:t>
            </a:r>
          </a:p>
        </p:txBody>
      </p:sp>
      <p:sp>
        <p:nvSpPr>
          <p:cNvPr id="10" name="TextBox 9">
            <a:extLst>
              <a:ext uri="{FF2B5EF4-FFF2-40B4-BE49-F238E27FC236}">
                <a16:creationId xmlns:a16="http://schemas.microsoft.com/office/drawing/2014/main" id="{8D02AD01-59A6-0F3E-94EF-6DE131210D12}"/>
              </a:ext>
            </a:extLst>
          </p:cNvPr>
          <p:cNvSpPr txBox="1"/>
          <p:nvPr/>
        </p:nvSpPr>
        <p:spPr>
          <a:xfrm>
            <a:off x="231443" y="6129557"/>
            <a:ext cx="5678958" cy="2492990"/>
          </a:xfrm>
          <a:prstGeom prst="rect">
            <a:avLst/>
          </a:prstGeom>
          <a:noFill/>
        </p:spPr>
        <p:txBody>
          <a:bodyPr wrap="square">
            <a:spAutoFit/>
          </a:bodyPr>
          <a:lstStyle/>
          <a:p>
            <a:r>
              <a:rPr lang="en-GB" sz="1200" b="0" i="0" dirty="0">
                <a:solidFill>
                  <a:srgbClr val="002060"/>
                </a:solidFill>
                <a:effectLst/>
                <a:latin typeface="Raleway" pitchFamily="2" charset="0"/>
              </a:rPr>
              <a:t>The flexibility to use these progressive approaches can be used to control a situation whilst minimising the risk of injury and harm.  </a:t>
            </a:r>
            <a:r>
              <a:rPr lang="en-GB" sz="1200" dirty="0">
                <a:solidFill>
                  <a:srgbClr val="002060"/>
                </a:solidFill>
                <a:latin typeface="Raleway" panose="020B0003030101060003" pitchFamily="34" charset="0"/>
              </a:rPr>
              <a:t>Every time a Taser is discharged by a Police Scotland Officer, a “Use of Force” report is completed which records the need for its use and enables auditing of Taser deployment. </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This report is sent to the Police Investigations Review Commissioner (</a:t>
            </a:r>
            <a:r>
              <a:rPr lang="en-GB" sz="1200" dirty="0">
                <a:solidFill>
                  <a:srgbClr val="002060"/>
                </a:solidFill>
                <a:latin typeface="Raleway" panose="020B0003030101060003" pitchFamily="34" charset="0"/>
                <a:hlinkClick r:id="rId5"/>
              </a:rPr>
              <a:t>PIRC</a:t>
            </a:r>
            <a:r>
              <a:rPr lang="en-GB" sz="1200" dirty="0">
                <a:solidFill>
                  <a:srgbClr val="002060"/>
                </a:solidFill>
                <a:latin typeface="Raleway" panose="020B0003030101060003" pitchFamily="34" charset="0"/>
              </a:rPr>
              <a:t>) for independent scrutiny and potential review.  </a:t>
            </a:r>
            <a:r>
              <a:rPr lang="en-GB" sz="1200" dirty="0">
                <a:solidFill>
                  <a:srgbClr val="002060"/>
                </a:solidFill>
                <a:effectLst/>
                <a:latin typeface="Raleway" pitchFamily="2" charset="0"/>
                <a:ea typeface="Calibri" panose="020F0502020204030204" pitchFamily="34" charset="0"/>
                <a:cs typeface="Calibri" panose="020F0502020204030204" pitchFamily="34" charset="0"/>
              </a:rPr>
              <a:t>From the 88 discharges during 2023/24, PIRC investigated two that met their criteria for review.  </a:t>
            </a:r>
          </a:p>
          <a:p>
            <a:endParaRPr lang="en-GB" sz="1200" dirty="0">
              <a:solidFill>
                <a:srgbClr val="002060"/>
              </a:solidFill>
              <a:latin typeface="Raleway" pitchFamily="2" charset="0"/>
              <a:ea typeface="Calibri" panose="020F0502020204030204" pitchFamily="34" charset="0"/>
              <a:cs typeface="Calibri" panose="020F0502020204030204" pitchFamily="34" charset="0"/>
            </a:endParaRPr>
          </a:p>
          <a:p>
            <a:r>
              <a:rPr lang="en-GB" sz="1200" dirty="0">
                <a:solidFill>
                  <a:srgbClr val="002060"/>
                </a:solidFill>
                <a:effectLst/>
                <a:latin typeface="Raleway" pitchFamily="2" charset="0"/>
                <a:ea typeface="Calibri" panose="020F0502020204030204" pitchFamily="34" charset="0"/>
                <a:cs typeface="Calibri" panose="020F0502020204030204" pitchFamily="34" charset="0"/>
              </a:rPr>
              <a:t>During both investigations the discharges were </a:t>
            </a:r>
          </a:p>
          <a:p>
            <a:r>
              <a:rPr lang="en-GB" sz="1200" dirty="0">
                <a:solidFill>
                  <a:srgbClr val="002060"/>
                </a:solidFill>
                <a:latin typeface="Raleway" pitchFamily="2" charset="0"/>
                <a:ea typeface="Calibri" panose="020F0502020204030204" pitchFamily="34" charset="0"/>
                <a:cs typeface="Calibri" panose="020F0502020204030204" pitchFamily="34" charset="0"/>
              </a:rPr>
              <a:t>assessed by the PIRC </a:t>
            </a:r>
            <a:r>
              <a:rPr lang="en-GB" sz="1200" dirty="0">
                <a:solidFill>
                  <a:srgbClr val="002060"/>
                </a:solidFill>
                <a:effectLst/>
                <a:latin typeface="Raleway" pitchFamily="2" charset="0"/>
                <a:ea typeface="Calibri" panose="020F0502020204030204" pitchFamily="34" charset="0"/>
                <a:cs typeface="Calibri" panose="020F0502020204030204" pitchFamily="34" charset="0"/>
              </a:rPr>
              <a:t>to be </a:t>
            </a:r>
          </a:p>
          <a:p>
            <a:r>
              <a:rPr lang="en-GB" sz="1200" dirty="0">
                <a:solidFill>
                  <a:srgbClr val="002060"/>
                </a:solidFill>
                <a:effectLst/>
                <a:latin typeface="Raleway" pitchFamily="2" charset="0"/>
                <a:ea typeface="Calibri" panose="020F0502020204030204" pitchFamily="34" charset="0"/>
                <a:cs typeface="Calibri" panose="020F0502020204030204" pitchFamily="34" charset="0"/>
              </a:rPr>
              <a:t>necessary, proportionate and justified.</a:t>
            </a:r>
            <a:endParaRPr lang="en-GB" sz="1200" dirty="0">
              <a:solidFill>
                <a:srgbClr val="002060"/>
              </a:solidFill>
              <a:latin typeface="Raleway" pitchFamily="2" charset="0"/>
            </a:endParaRPr>
          </a:p>
          <a:p>
            <a:endParaRPr lang="en-GB" sz="1200" dirty="0">
              <a:solidFill>
                <a:srgbClr val="002060"/>
              </a:solidFill>
              <a:latin typeface="Raleway" panose="020B0003030101060003" pitchFamily="34" charset="0"/>
            </a:endParaRPr>
          </a:p>
        </p:txBody>
      </p:sp>
      <p:grpSp>
        <p:nvGrpSpPr>
          <p:cNvPr id="23" name="Group 22">
            <a:extLst>
              <a:ext uri="{FF2B5EF4-FFF2-40B4-BE49-F238E27FC236}">
                <a16:creationId xmlns:a16="http://schemas.microsoft.com/office/drawing/2014/main" id="{5CEA0C41-C9CF-CA9F-3B94-44AE1E389B70}"/>
              </a:ext>
            </a:extLst>
          </p:cNvPr>
          <p:cNvGrpSpPr/>
          <p:nvPr/>
        </p:nvGrpSpPr>
        <p:grpSpPr>
          <a:xfrm>
            <a:off x="4146381" y="7895034"/>
            <a:ext cx="2494855" cy="1455026"/>
            <a:chOff x="3428998" y="7508306"/>
            <a:chExt cx="2962275" cy="1884125"/>
          </a:xfrm>
        </p:grpSpPr>
        <p:pic>
          <p:nvPicPr>
            <p:cNvPr id="18" name="Picture 17">
              <a:hlinkClick r:id="rId6"/>
              <a:extLst>
                <a:ext uri="{FF2B5EF4-FFF2-40B4-BE49-F238E27FC236}">
                  <a16:creationId xmlns:a16="http://schemas.microsoft.com/office/drawing/2014/main" id="{40F20740-6D42-9CD4-9C75-D68087E2D55B}"/>
                </a:ext>
              </a:extLst>
            </p:cNvPr>
            <p:cNvPicPr>
              <a:picLocks noChangeAspect="1"/>
            </p:cNvPicPr>
            <p:nvPr/>
          </p:nvPicPr>
          <p:blipFill>
            <a:blip r:embed="rId7"/>
            <a:stretch>
              <a:fillRect/>
            </a:stretch>
          </p:blipFill>
          <p:spPr>
            <a:xfrm>
              <a:off x="3428998" y="7508306"/>
              <a:ext cx="2962275" cy="714375"/>
            </a:xfrm>
            <a:prstGeom prst="rect">
              <a:avLst/>
            </a:prstGeom>
          </p:spPr>
        </p:pic>
        <p:pic>
          <p:nvPicPr>
            <p:cNvPr id="20" name="Picture 19">
              <a:extLst>
                <a:ext uri="{FF2B5EF4-FFF2-40B4-BE49-F238E27FC236}">
                  <a16:creationId xmlns:a16="http://schemas.microsoft.com/office/drawing/2014/main" id="{76DC9E71-0EB7-3D66-313F-42BD12212F1F}"/>
                </a:ext>
              </a:extLst>
            </p:cNvPr>
            <p:cNvPicPr>
              <a:picLocks noChangeAspect="1"/>
            </p:cNvPicPr>
            <p:nvPr/>
          </p:nvPicPr>
          <p:blipFill>
            <a:blip r:embed="rId8"/>
            <a:stretch>
              <a:fillRect/>
            </a:stretch>
          </p:blipFill>
          <p:spPr>
            <a:xfrm>
              <a:off x="4039114" y="8095157"/>
              <a:ext cx="1865690" cy="1297274"/>
            </a:xfrm>
            <a:prstGeom prst="rect">
              <a:avLst/>
            </a:prstGeom>
          </p:spPr>
        </p:pic>
      </p:grpSp>
    </p:spTree>
    <p:extLst>
      <p:ext uri="{BB962C8B-B14F-4D97-AF65-F5344CB8AC3E}">
        <p14:creationId xmlns:p14="http://schemas.microsoft.com/office/powerpoint/2010/main" val="352026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sp>
        <p:nvSpPr>
          <p:cNvPr id="12" name="Rectangle 11"/>
          <p:cNvSpPr/>
          <p:nvPr/>
        </p:nvSpPr>
        <p:spPr>
          <a:xfrm>
            <a:off x="363381" y="1421924"/>
            <a:ext cx="5389801" cy="461665"/>
          </a:xfrm>
          <a:prstGeom prst="rect">
            <a:avLst/>
          </a:prstGeom>
        </p:spPr>
        <p:txBody>
          <a:bodyPr wrap="square">
            <a:spAutoFit/>
          </a:bodyPr>
          <a:lstStyle/>
          <a:p>
            <a:endParaRPr lang="en-GB" sz="1200" dirty="0">
              <a:solidFill>
                <a:srgbClr val="003567"/>
              </a:solidFill>
              <a:latin typeface="Raleway" panose="020B0003030101060003" pitchFamily="34" charset="0"/>
            </a:endParaRPr>
          </a:p>
          <a:p>
            <a:endParaRPr lang="en-GB" sz="1200" dirty="0">
              <a:solidFill>
                <a:srgbClr val="003567"/>
              </a:solidFill>
              <a:latin typeface="Raleway" panose="020B0003030101060003" pitchFamily="34" charset="0"/>
            </a:endParaRPr>
          </a:p>
        </p:txBody>
      </p:sp>
      <p:sp>
        <p:nvSpPr>
          <p:cNvPr id="2" name="Rectangle 1">
            <a:extLst>
              <a:ext uri="{FF2B5EF4-FFF2-40B4-BE49-F238E27FC236}">
                <a16:creationId xmlns:a16="http://schemas.microsoft.com/office/drawing/2014/main" id="{0D21AC84-E2AB-7EA6-98C1-452386ED99E6}"/>
              </a:ext>
            </a:extLst>
          </p:cNvPr>
          <p:cNvSpPr/>
          <p:nvPr/>
        </p:nvSpPr>
        <p:spPr>
          <a:xfrm>
            <a:off x="150342" y="1743376"/>
            <a:ext cx="5389801" cy="461665"/>
          </a:xfrm>
          <a:prstGeom prst="rect">
            <a:avLst/>
          </a:prstGeom>
        </p:spPr>
        <p:txBody>
          <a:bodyPr wrap="square">
            <a:spAutoFit/>
          </a:bodyPr>
          <a:lstStyle/>
          <a:p>
            <a:endParaRPr lang="en-GB" sz="1200" dirty="0">
              <a:solidFill>
                <a:srgbClr val="003567"/>
              </a:solidFill>
              <a:latin typeface="Raleway" panose="020B0003030101060003" pitchFamily="34" charset="0"/>
            </a:endParaRPr>
          </a:p>
          <a:p>
            <a:endParaRPr lang="en-GB" sz="1200" dirty="0">
              <a:solidFill>
                <a:srgbClr val="003567"/>
              </a:solidFill>
              <a:latin typeface="Raleway" panose="020B0003030101060003" pitchFamily="34" charset="0"/>
            </a:endParaRPr>
          </a:p>
        </p:txBody>
      </p:sp>
      <p:sp>
        <p:nvSpPr>
          <p:cNvPr id="4" name="Title 1">
            <a:extLst>
              <a:ext uri="{FF2B5EF4-FFF2-40B4-BE49-F238E27FC236}">
                <a16:creationId xmlns:a16="http://schemas.microsoft.com/office/drawing/2014/main" id="{F3D9888B-CFB5-3068-8F51-B1126AF31610}"/>
              </a:ext>
            </a:extLst>
          </p:cNvPr>
          <p:cNvSpPr txBox="1">
            <a:spLocks/>
          </p:cNvSpPr>
          <p:nvPr/>
        </p:nvSpPr>
        <p:spPr>
          <a:xfrm>
            <a:off x="132772" y="205432"/>
            <a:ext cx="5851018" cy="5376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latin typeface="Museo 500" panose="02000000000000000000" pitchFamily="2" charset="0"/>
              </a:rPr>
              <a:t>The use of Tasers in policing cont.</a:t>
            </a:r>
          </a:p>
        </p:txBody>
      </p:sp>
      <p:pic>
        <p:nvPicPr>
          <p:cNvPr id="11" name="Picture 10" descr="O:\Training\Officer Safety Training\Course Administration\TASER\Taser Photos at Jackton\10.JPG">
            <a:extLst>
              <a:ext uri="{FF2B5EF4-FFF2-40B4-BE49-F238E27FC236}">
                <a16:creationId xmlns:a16="http://schemas.microsoft.com/office/drawing/2014/main" id="{AE61A91A-02E6-DB9F-A4D1-3FCE84F67C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081" y="7593942"/>
            <a:ext cx="2778452" cy="1923461"/>
          </a:xfrm>
          <a:prstGeom prst="rect">
            <a:avLst/>
          </a:prstGeom>
          <a:noFill/>
          <a:ln w="25400">
            <a:solidFill>
              <a:schemeClr val="accent1">
                <a:shade val="50000"/>
              </a:schemeClr>
            </a:solidFill>
          </a:ln>
        </p:spPr>
      </p:pic>
      <p:sp>
        <p:nvSpPr>
          <p:cNvPr id="22" name="TextBox 21">
            <a:extLst>
              <a:ext uri="{FF2B5EF4-FFF2-40B4-BE49-F238E27FC236}">
                <a16:creationId xmlns:a16="http://schemas.microsoft.com/office/drawing/2014/main" id="{A4A712CF-4511-0BB3-7ACA-88C502B1EDB8}"/>
              </a:ext>
            </a:extLst>
          </p:cNvPr>
          <p:cNvSpPr txBox="1"/>
          <p:nvPr/>
        </p:nvSpPr>
        <p:spPr>
          <a:xfrm>
            <a:off x="2955647" y="2036411"/>
            <a:ext cx="2916263" cy="3985706"/>
          </a:xfrm>
          <a:prstGeom prst="rect">
            <a:avLst/>
          </a:prstGeom>
          <a:noFill/>
        </p:spPr>
        <p:txBody>
          <a:bodyPr wrap="square">
            <a:spAutoFit/>
          </a:bodyPr>
          <a:lstStyle/>
          <a:p>
            <a:r>
              <a:rPr lang="en-GB" sz="1100" dirty="0">
                <a:solidFill>
                  <a:srgbClr val="002060"/>
                </a:solidFill>
                <a:latin typeface="Raleway" pitchFamily="2" charset="0"/>
              </a:rPr>
              <a:t>Analysis by Police Scotland’s National Taser Unit shows that from April 2023 to March 2024, 90% of Taser deployments involved male suspects. 92% of these individuals were aged   18-64. </a:t>
            </a:r>
          </a:p>
          <a:p>
            <a:endParaRPr lang="en-GB" sz="1100" dirty="0">
              <a:solidFill>
                <a:srgbClr val="002060"/>
              </a:solidFill>
              <a:latin typeface="Raleway" pitchFamily="2" charset="0"/>
            </a:endParaRPr>
          </a:p>
          <a:p>
            <a:r>
              <a:rPr lang="en-GB" sz="1100" dirty="0">
                <a:solidFill>
                  <a:srgbClr val="002060"/>
                </a:solidFill>
                <a:latin typeface="Raleway" pitchFamily="2" charset="0"/>
              </a:rPr>
              <a:t>In 79% of cases Tasers were used to protect officers or threatening individuals and prevent injury. 21% of use was to protect other citizens.</a:t>
            </a:r>
          </a:p>
          <a:p>
            <a:endParaRPr lang="en-GB" sz="1100" dirty="0">
              <a:solidFill>
                <a:srgbClr val="002060"/>
              </a:solidFill>
              <a:latin typeface="Raleway" pitchFamily="2" charset="0"/>
            </a:endParaRPr>
          </a:p>
          <a:p>
            <a:r>
              <a:rPr lang="en-GB" sz="1100" dirty="0">
                <a:solidFill>
                  <a:srgbClr val="002060"/>
                </a:solidFill>
                <a:latin typeface="Raleway" pitchFamily="2" charset="0"/>
              </a:rPr>
              <a:t>The existing other tactical options such as PAVA spray, handcuffs and batons, although effective in most circumstances, allow limited capability when confronted by subjects armed with bladed or other weapons or when attending potential incidents of extreme physical violence.  </a:t>
            </a:r>
          </a:p>
          <a:p>
            <a:endParaRPr lang="en-GB" sz="1100" dirty="0">
              <a:solidFill>
                <a:srgbClr val="002060"/>
              </a:solidFill>
              <a:latin typeface="Raleway" pitchFamily="2" charset="0"/>
            </a:endParaRPr>
          </a:p>
          <a:p>
            <a:r>
              <a:rPr lang="en-GB" sz="1100" dirty="0">
                <a:solidFill>
                  <a:srgbClr val="002060"/>
                </a:solidFill>
                <a:latin typeface="Raleway" pitchFamily="2" charset="0"/>
              </a:rPr>
              <a:t>The use of Taser is considered a potentially less harmful option, promotes early resolution and can prevent escalation.</a:t>
            </a:r>
          </a:p>
        </p:txBody>
      </p:sp>
      <p:graphicFrame>
        <p:nvGraphicFramePr>
          <p:cNvPr id="19" name="Chart 18">
            <a:extLst>
              <a:ext uri="{FF2B5EF4-FFF2-40B4-BE49-F238E27FC236}">
                <a16:creationId xmlns:a16="http://schemas.microsoft.com/office/drawing/2014/main" id="{14E253E6-1987-954F-DBE5-713AF18BF0FD}"/>
              </a:ext>
            </a:extLst>
          </p:cNvPr>
          <p:cNvGraphicFramePr>
            <a:graphicFrameLocks/>
          </p:cNvGraphicFramePr>
          <p:nvPr>
            <p:extLst>
              <p:ext uri="{D42A27DB-BD31-4B8C-83A1-F6EECF244321}">
                <p14:modId xmlns:p14="http://schemas.microsoft.com/office/powerpoint/2010/main" val="1144178194"/>
              </p:ext>
            </p:extLst>
          </p:nvPr>
        </p:nvGraphicFramePr>
        <p:xfrm>
          <a:off x="-134003" y="1869911"/>
          <a:ext cx="3230221" cy="1808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2505ED71-A314-EB3D-3E5B-694E4455E40C}"/>
              </a:ext>
            </a:extLst>
          </p:cNvPr>
          <p:cNvGraphicFramePr>
            <a:graphicFrameLocks/>
          </p:cNvGraphicFramePr>
          <p:nvPr>
            <p:extLst>
              <p:ext uri="{D42A27DB-BD31-4B8C-83A1-F6EECF244321}">
                <p14:modId xmlns:p14="http://schemas.microsoft.com/office/powerpoint/2010/main" val="2147237478"/>
              </p:ext>
            </p:extLst>
          </p:nvPr>
        </p:nvGraphicFramePr>
        <p:xfrm>
          <a:off x="17307" y="5623611"/>
          <a:ext cx="3411691" cy="18084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03C5C15C-F2F0-1915-A393-80D5B5CA233B}"/>
              </a:ext>
            </a:extLst>
          </p:cNvPr>
          <p:cNvGraphicFramePr>
            <a:graphicFrameLocks/>
          </p:cNvGraphicFramePr>
          <p:nvPr>
            <p:extLst>
              <p:ext uri="{D42A27DB-BD31-4B8C-83A1-F6EECF244321}">
                <p14:modId xmlns:p14="http://schemas.microsoft.com/office/powerpoint/2010/main" val="3235833338"/>
              </p:ext>
            </p:extLst>
          </p:nvPr>
        </p:nvGraphicFramePr>
        <p:xfrm>
          <a:off x="64729" y="3637955"/>
          <a:ext cx="2890918" cy="1990204"/>
        </p:xfrm>
        <a:graphic>
          <a:graphicData uri="http://schemas.openxmlformats.org/drawingml/2006/chart">
            <c:chart xmlns:c="http://schemas.openxmlformats.org/drawingml/2006/chart" xmlns:r="http://schemas.openxmlformats.org/officeDocument/2006/relationships" r:id="rId7"/>
          </a:graphicData>
        </a:graphic>
      </p:graphicFrame>
      <p:sp>
        <p:nvSpPr>
          <p:cNvPr id="26" name="Rectangle: Rounded Corners 25">
            <a:extLst>
              <a:ext uri="{FF2B5EF4-FFF2-40B4-BE49-F238E27FC236}">
                <a16:creationId xmlns:a16="http://schemas.microsoft.com/office/drawing/2014/main" id="{48D6CEF8-6FA5-94CC-3C4D-3BF25CA95562}"/>
              </a:ext>
            </a:extLst>
          </p:cNvPr>
          <p:cNvSpPr/>
          <p:nvPr/>
        </p:nvSpPr>
        <p:spPr>
          <a:xfrm>
            <a:off x="3485262" y="8258174"/>
            <a:ext cx="3148844" cy="11837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rgbClr val="002060"/>
                </a:solidFill>
                <a:latin typeface="Raleway" pitchFamily="2" charset="0"/>
              </a:rPr>
              <a:t>“..The ongoing challenges faced by Police Scotland serve as a catalyst for </a:t>
            </a:r>
          </a:p>
          <a:p>
            <a:pPr algn="ctr"/>
            <a:r>
              <a:rPr lang="en-GB" sz="1200" i="1" dirty="0">
                <a:solidFill>
                  <a:srgbClr val="002060"/>
                </a:solidFill>
                <a:latin typeface="Raleway" pitchFamily="2" charset="0"/>
              </a:rPr>
              <a:t>re-evaluating and reinforcing the protective strategies and tools </a:t>
            </a:r>
          </a:p>
          <a:p>
            <a:pPr algn="ctr"/>
            <a:r>
              <a:rPr lang="en-GB" sz="1200" i="1" dirty="0">
                <a:solidFill>
                  <a:srgbClr val="002060"/>
                </a:solidFill>
                <a:latin typeface="Raleway" pitchFamily="2" charset="0"/>
              </a:rPr>
              <a:t>available to Officers..”</a:t>
            </a:r>
          </a:p>
        </p:txBody>
      </p:sp>
      <p:sp>
        <p:nvSpPr>
          <p:cNvPr id="27" name="TextBox 26">
            <a:extLst>
              <a:ext uri="{FF2B5EF4-FFF2-40B4-BE49-F238E27FC236}">
                <a16:creationId xmlns:a16="http://schemas.microsoft.com/office/drawing/2014/main" id="{92D0F59A-CCCA-DD09-73B1-0A3F42F20A64}"/>
              </a:ext>
            </a:extLst>
          </p:cNvPr>
          <p:cNvSpPr txBox="1"/>
          <p:nvPr/>
        </p:nvSpPr>
        <p:spPr>
          <a:xfrm>
            <a:off x="80719" y="688953"/>
            <a:ext cx="5798777" cy="1169551"/>
          </a:xfrm>
          <a:prstGeom prst="rect">
            <a:avLst/>
          </a:prstGeom>
          <a:noFill/>
        </p:spPr>
        <p:txBody>
          <a:bodyPr wrap="square">
            <a:spAutoFit/>
          </a:bodyPr>
          <a:lstStyle/>
          <a:p>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The statistics below from the period Apri</a:t>
            </a:r>
            <a:r>
              <a:rPr lang="en-GB" sz="1200" kern="100" dirty="0">
                <a:solidFill>
                  <a:srgbClr val="002060"/>
                </a:solidFill>
                <a:latin typeface="Raleway" pitchFamily="2" charset="0"/>
                <a:ea typeface="Calibri" panose="020F0502020204030204" pitchFamily="34" charset="0"/>
                <a:cs typeface="Times New Roman" panose="02020603050405020304" pitchFamily="18" charset="0"/>
              </a:rPr>
              <a:t>l 2023 – March 2024 </a:t>
            </a: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provide an insight into </a:t>
            </a:r>
            <a:r>
              <a:rPr lang="en-GB" sz="1200" kern="100" dirty="0">
                <a:solidFill>
                  <a:srgbClr val="002060"/>
                </a:solidFill>
                <a:latin typeface="Raleway" pitchFamily="2" charset="0"/>
                <a:ea typeface="Calibri" panose="020F0502020204030204" pitchFamily="34" charset="0"/>
                <a:cs typeface="Times New Roman" panose="02020603050405020304" pitchFamily="18" charset="0"/>
              </a:rPr>
              <a:t>Taser </a:t>
            </a:r>
            <a:r>
              <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rPr>
              <a:t>use by STOs across Scotland</a:t>
            </a:r>
            <a:r>
              <a:rPr lang="en-GB" sz="1200" kern="100" dirty="0">
                <a:solidFill>
                  <a:srgbClr val="002060"/>
                </a:solidFill>
                <a:latin typeface="Raleway" pitchFamily="2" charset="0"/>
                <a:ea typeface="Calibri" panose="020F0502020204030204" pitchFamily="34" charset="0"/>
                <a:cs typeface="Times New Roman" panose="02020603050405020304" pitchFamily="18" charset="0"/>
              </a:rPr>
              <a:t>. </a:t>
            </a:r>
          </a:p>
          <a:p>
            <a:endParaRPr lang="en-GB" sz="1200" kern="100" dirty="0">
              <a:solidFill>
                <a:srgbClr val="002060"/>
              </a:solidFill>
              <a:latin typeface="Raleway" pitchFamily="2" charset="0"/>
              <a:ea typeface="Calibri" panose="020F0502020204030204" pitchFamily="34" charset="0"/>
              <a:cs typeface="Times New Roman" panose="02020603050405020304" pitchFamily="18" charset="0"/>
            </a:endParaRPr>
          </a:p>
          <a:p>
            <a:r>
              <a:rPr lang="en-GB" sz="1200" kern="100" dirty="0">
                <a:solidFill>
                  <a:srgbClr val="002060"/>
                </a:solidFill>
                <a:latin typeface="Raleway" pitchFamily="2" charset="0"/>
                <a:ea typeface="Calibri" panose="020F0502020204030204" pitchFamily="34" charset="0"/>
                <a:cs typeface="Times New Roman" panose="02020603050405020304" pitchFamily="18" charset="0"/>
              </a:rPr>
              <a:t>In some incidents there may have been multiple uses of Taser and only one subject. </a:t>
            </a:r>
            <a:endParaRPr lang="en-GB" sz="1200" kern="100" dirty="0">
              <a:solidFill>
                <a:srgbClr val="002060"/>
              </a:solidFill>
              <a:effectLst/>
              <a:latin typeface="Raleway" pitchFamily="2" charset="0"/>
              <a:ea typeface="Calibri" panose="020F0502020204030204" pitchFamily="34" charset="0"/>
              <a:cs typeface="Times New Roman" panose="02020603050405020304" pitchFamily="18" charset="0"/>
            </a:endParaRPr>
          </a:p>
          <a:p>
            <a:endParaRPr lang="en-GB" sz="1000" dirty="0">
              <a:solidFill>
                <a:srgbClr val="002060"/>
              </a:solidFill>
              <a:latin typeface="Raleway" pitchFamily="2" charset="0"/>
            </a:endParaRPr>
          </a:p>
        </p:txBody>
      </p:sp>
      <p:pic>
        <p:nvPicPr>
          <p:cNvPr id="30" name="Picture 29" descr="A police officer holding a yellow object&#10;&#10;Description automatically generated">
            <a:extLst>
              <a:ext uri="{FF2B5EF4-FFF2-40B4-BE49-F238E27FC236}">
                <a16:creationId xmlns:a16="http://schemas.microsoft.com/office/drawing/2014/main" id="{84878D73-BAC9-7219-084E-A51F359A90FA}"/>
              </a:ext>
            </a:extLst>
          </p:cNvPr>
          <p:cNvPicPr>
            <a:picLocks noChangeAspect="1"/>
          </p:cNvPicPr>
          <p:nvPr/>
        </p:nvPicPr>
        <p:blipFill rotWithShape="1">
          <a:blip r:embed="rId8">
            <a:duotone>
              <a:schemeClr val="accent5">
                <a:shade val="45000"/>
                <a:satMod val="135000"/>
              </a:schemeClr>
              <a:prstClr val="white"/>
            </a:duotone>
          </a:blip>
          <a:srcRect r="9997"/>
          <a:stretch/>
        </p:blipFill>
        <p:spPr>
          <a:xfrm>
            <a:off x="4685614" y="6030986"/>
            <a:ext cx="1709057" cy="1065624"/>
          </a:xfrm>
          <a:prstGeom prst="rect">
            <a:avLst/>
          </a:prstGeom>
        </p:spPr>
      </p:pic>
      <p:pic>
        <p:nvPicPr>
          <p:cNvPr id="31" name="Picture 30">
            <a:extLst>
              <a:ext uri="{FF2B5EF4-FFF2-40B4-BE49-F238E27FC236}">
                <a16:creationId xmlns:a16="http://schemas.microsoft.com/office/drawing/2014/main" id="{EB86CA64-63EE-2973-40AF-78D604B5D18C}"/>
              </a:ext>
            </a:extLst>
          </p:cNvPr>
          <p:cNvPicPr>
            <a:picLocks noChangeAspect="1"/>
          </p:cNvPicPr>
          <p:nvPr/>
        </p:nvPicPr>
        <p:blipFill rotWithShape="1">
          <a:blip r:embed="rId9">
            <a:duotone>
              <a:schemeClr val="accent5">
                <a:shade val="45000"/>
                <a:satMod val="135000"/>
              </a:schemeClr>
              <a:prstClr val="white"/>
            </a:duotone>
            <a:extLst>
              <a:ext uri="{BEBA8EAE-BF5A-486C-A8C5-ECC9F3942E4B}">
                <a14:imgProps xmlns:a14="http://schemas.microsoft.com/office/drawing/2010/main">
                  <a14:imgLayer r:embed="rId10">
                    <a14:imgEffect>
                      <a14:saturation sat="300000"/>
                    </a14:imgEffect>
                  </a14:imgLayer>
                </a14:imgProps>
              </a:ext>
            </a:extLst>
          </a:blip>
          <a:srcRect r="13252"/>
          <a:stretch/>
        </p:blipFill>
        <p:spPr>
          <a:xfrm>
            <a:off x="3067318" y="6775831"/>
            <a:ext cx="1590302" cy="1312479"/>
          </a:xfrm>
          <a:prstGeom prst="rect">
            <a:avLst/>
          </a:prstGeom>
        </p:spPr>
      </p:pic>
    </p:spTree>
    <p:extLst>
      <p:ext uri="{BB962C8B-B14F-4D97-AF65-F5344CB8AC3E}">
        <p14:creationId xmlns:p14="http://schemas.microsoft.com/office/powerpoint/2010/main" val="192511369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81F1EA-4B87-F80C-2CDE-60186E1E7E04}"/>
              </a:ext>
            </a:extLst>
          </p:cNvPr>
          <p:cNvPicPr>
            <a:picLocks noChangeAspect="1"/>
          </p:cNvPicPr>
          <p:nvPr/>
        </p:nvPicPr>
        <p:blipFill>
          <a:blip r:embed="rId3"/>
          <a:stretch>
            <a:fillRect/>
          </a:stretch>
        </p:blipFill>
        <p:spPr>
          <a:xfrm>
            <a:off x="2249941" y="8014734"/>
            <a:ext cx="2314575" cy="1503045"/>
          </a:xfrm>
          <a:prstGeom prst="rect">
            <a:avLst/>
          </a:prstGeom>
          <a:ln w="25400">
            <a:solidFill>
              <a:schemeClr val="accent1">
                <a:shade val="50000"/>
              </a:schemeClr>
            </a:solidFill>
          </a:ln>
          <a:effectLst>
            <a:outerShdw blurRad="190500" dist="38100" algn="l" rotWithShape="0">
              <a:prstClr val="black">
                <a:alpha val="40000"/>
              </a:prstClr>
            </a:outerShdw>
          </a:effectLst>
        </p:spPr>
      </p:pic>
      <p:pic>
        <p:nvPicPr>
          <p:cNvPr id="4" name="Picture 3">
            <a:extLst>
              <a:ext uri="{FF2B5EF4-FFF2-40B4-BE49-F238E27FC236}">
                <a16:creationId xmlns:a16="http://schemas.microsoft.com/office/drawing/2014/main" id="{FBE5950F-F828-FCC9-9EA5-17CCFCD461BC}"/>
              </a:ext>
            </a:extLst>
          </p:cNvPr>
          <p:cNvPicPr>
            <a:picLocks noChangeAspect="1"/>
          </p:cNvPicPr>
          <p:nvPr/>
        </p:nvPicPr>
        <p:blipFill>
          <a:blip r:embed="rId4"/>
          <a:stretch>
            <a:fillRect/>
          </a:stretch>
        </p:blipFill>
        <p:spPr>
          <a:xfrm rot="20999639" flipH="1">
            <a:off x="4562614" y="6802956"/>
            <a:ext cx="1894438" cy="1263711"/>
          </a:xfrm>
          <a:prstGeom prst="rect">
            <a:avLst/>
          </a:prstGeom>
          <a:effectLst>
            <a:softEdge rad="25400"/>
          </a:effectLst>
        </p:spPr>
      </p:pic>
      <p:sp>
        <p:nvSpPr>
          <p:cNvPr id="8" name="Footer Placeholder 7"/>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sp>
        <p:nvSpPr>
          <p:cNvPr id="13" name="Content Placeholder 2">
            <a:extLst>
              <a:ext uri="{FF2B5EF4-FFF2-40B4-BE49-F238E27FC236}">
                <a16:creationId xmlns:a16="http://schemas.microsoft.com/office/drawing/2014/main" id="{C6CDC3B3-922F-8845-9E7F-63804688244D}"/>
              </a:ext>
            </a:extLst>
          </p:cNvPr>
          <p:cNvSpPr txBox="1">
            <a:spLocks/>
          </p:cNvSpPr>
          <p:nvPr/>
        </p:nvSpPr>
        <p:spPr>
          <a:xfrm>
            <a:off x="150342" y="1224925"/>
            <a:ext cx="5704778" cy="554034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b="0"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200" dirty="0">
              <a:latin typeface="Raleway" panose="020B0003030101060003" pitchFamily="34" charset="0"/>
            </a:endParaRPr>
          </a:p>
        </p:txBody>
      </p:sp>
      <p:sp>
        <p:nvSpPr>
          <p:cNvPr id="2" name="Rectangle 1"/>
          <p:cNvSpPr/>
          <p:nvPr/>
        </p:nvSpPr>
        <p:spPr>
          <a:xfrm>
            <a:off x="198854" y="884146"/>
            <a:ext cx="5384880" cy="3970318"/>
          </a:xfrm>
          <a:prstGeom prst="rect">
            <a:avLst/>
          </a:prstGeom>
        </p:spPr>
        <p:txBody>
          <a:bodyPr wrap="square">
            <a:spAutoFit/>
          </a:bodyPr>
          <a:lstStyle/>
          <a:p>
            <a:r>
              <a:rPr lang="en-GB" sz="1200" dirty="0">
                <a:solidFill>
                  <a:srgbClr val="002060"/>
                </a:solidFill>
                <a:latin typeface="Raleway" panose="020B0003030101060003" pitchFamily="34" charset="0"/>
              </a:rPr>
              <a:t>Police Scotland follows the </a:t>
            </a:r>
            <a:r>
              <a:rPr lang="en-GB" sz="1200" dirty="0">
                <a:solidFill>
                  <a:srgbClr val="002060"/>
                </a:solidFill>
                <a:latin typeface="Raleway" panose="020B0003030101060003" pitchFamily="34" charset="0"/>
                <a:hlinkClick r:id="rId5"/>
              </a:rPr>
              <a:t>College of Policing’s Code of Practice on Armed Policing and Police use of Less Lethal Weapons. </a:t>
            </a:r>
            <a:r>
              <a:rPr lang="en-GB" sz="1200" dirty="0">
                <a:solidFill>
                  <a:srgbClr val="002060"/>
                </a:solidFill>
                <a:latin typeface="Raleway" panose="020B0003030101060003" pitchFamily="34" charset="0"/>
              </a:rPr>
              <a:t>This code of practice lays out the standards and provides clear guidance how Officers throughout the UK utilise Taser devices. </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Police Scotland’s Taser Tactical Group maintains an overview and scrutiny of the STOs. Its aims include identifying best practice and looking for opportunities to share learning, in order to maintain and improve the operational impact of Taser use. At a higher level, Police Scotland also has a Taser Monitoring Group which provides strategic oversight of Taser use by frontline Officers.</a:t>
            </a:r>
          </a:p>
          <a:p>
            <a:endParaRPr lang="en-GB" sz="1200" dirty="0">
              <a:solidFill>
                <a:srgbClr val="002060"/>
              </a:solidFill>
              <a:highlight>
                <a:srgbClr val="FFFF00"/>
              </a:highlight>
              <a:latin typeface="Raleway" panose="020B0003030101060003" pitchFamily="34" charset="0"/>
            </a:endParaRPr>
          </a:p>
          <a:p>
            <a:r>
              <a:rPr lang="en-GB" sz="1200" dirty="0">
                <a:solidFill>
                  <a:srgbClr val="002060"/>
                </a:solidFill>
                <a:latin typeface="Raleway" panose="020B0003030101060003" pitchFamily="34" charset="0"/>
              </a:rPr>
              <a:t>National research (NPCC) indicates that on 80% of occasions that Officers are presented with violence or potential violence, the mere presence of the Taser is enough to bring that situation to a swift conclusion without the need for any physical force to be used. In Scotland, 88% of incidents are controlled without the requirement to discharge of Taser.</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 </a:t>
            </a:r>
          </a:p>
          <a:p>
            <a:pPr marL="0" indent="0">
              <a:lnSpc>
                <a:spcPct val="100000"/>
              </a:lnSpc>
              <a:buNone/>
            </a:pPr>
            <a:endParaRPr lang="en-GB" sz="1200" dirty="0">
              <a:solidFill>
                <a:srgbClr val="002060"/>
              </a:solidFill>
              <a:latin typeface="Raleway" panose="020B0003030101060003" pitchFamily="34" charset="0"/>
            </a:endParaRPr>
          </a:p>
          <a:p>
            <a:pPr marL="0" indent="0">
              <a:lnSpc>
                <a:spcPct val="100000"/>
              </a:lnSpc>
              <a:buNone/>
            </a:pPr>
            <a:endParaRPr lang="en-GB" sz="1200" dirty="0">
              <a:solidFill>
                <a:srgbClr val="002060"/>
              </a:solidFill>
              <a:latin typeface="Raleway" panose="020B0003030101060003" pitchFamily="34" charset="0"/>
            </a:endParaRPr>
          </a:p>
        </p:txBody>
      </p:sp>
      <p:sp>
        <p:nvSpPr>
          <p:cNvPr id="3" name="Title 1">
            <a:extLst>
              <a:ext uri="{FF2B5EF4-FFF2-40B4-BE49-F238E27FC236}">
                <a16:creationId xmlns:a16="http://schemas.microsoft.com/office/drawing/2014/main" id="{91FAF46B-B090-D349-A774-0590BFFFEFE7}"/>
              </a:ext>
            </a:extLst>
          </p:cNvPr>
          <p:cNvSpPr txBox="1">
            <a:spLocks/>
          </p:cNvSpPr>
          <p:nvPr/>
        </p:nvSpPr>
        <p:spPr>
          <a:xfrm>
            <a:off x="198852" y="327162"/>
            <a:ext cx="5381291" cy="5376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r>
              <a:rPr lang="en-GB" sz="2200" dirty="0">
                <a:latin typeface="Museo 500" panose="02000000000000000000" pitchFamily="2" charset="0"/>
              </a:rPr>
              <a:t>Oversight and assurance </a:t>
            </a:r>
          </a:p>
        </p:txBody>
      </p:sp>
      <p:sp>
        <p:nvSpPr>
          <p:cNvPr id="10" name="TextBox 9">
            <a:extLst>
              <a:ext uri="{FF2B5EF4-FFF2-40B4-BE49-F238E27FC236}">
                <a16:creationId xmlns:a16="http://schemas.microsoft.com/office/drawing/2014/main" id="{5A973930-E5A4-9255-BA74-806A09DB1DA7}"/>
              </a:ext>
            </a:extLst>
          </p:cNvPr>
          <p:cNvSpPr txBox="1"/>
          <p:nvPr/>
        </p:nvSpPr>
        <p:spPr>
          <a:xfrm>
            <a:off x="198852" y="4086144"/>
            <a:ext cx="5478047" cy="1384995"/>
          </a:xfrm>
          <a:prstGeom prst="rect">
            <a:avLst/>
          </a:prstGeom>
          <a:noFill/>
        </p:spPr>
        <p:txBody>
          <a:bodyPr wrap="square">
            <a:spAutoFit/>
          </a:bodyPr>
          <a:lstStyle/>
          <a:p>
            <a:r>
              <a:rPr lang="en-GB" sz="1200" dirty="0">
                <a:solidFill>
                  <a:srgbClr val="002060"/>
                </a:solidFill>
                <a:latin typeface="Raleway" panose="020B0003030101060003" pitchFamily="34" charset="0"/>
              </a:rPr>
              <a:t>Police Scotland present papers to both the Scottish Police Authority’s </a:t>
            </a:r>
            <a:r>
              <a:rPr lang="en-GB" sz="1200" dirty="0">
                <a:solidFill>
                  <a:srgbClr val="002060"/>
                </a:solidFill>
                <a:latin typeface="Raleway" panose="020B0003030101060003" pitchFamily="34" charset="0"/>
                <a:hlinkClick r:id="rId6">
                  <a:extLst>
                    <a:ext uri="{A12FA001-AC4F-418D-AE19-62706E023703}">
                      <ahyp:hlinkClr xmlns:ahyp="http://schemas.microsoft.com/office/drawing/2018/hyperlinkcolor" val="tx"/>
                    </a:ext>
                  </a:extLst>
                </a:hlinkClick>
              </a:rPr>
              <a:t>Policing Performance Committee</a:t>
            </a:r>
            <a:r>
              <a:rPr lang="en-GB" sz="1200" dirty="0">
                <a:solidFill>
                  <a:srgbClr val="002060"/>
                </a:solidFill>
                <a:latin typeface="Raleway" panose="020B0003030101060003" pitchFamily="34" charset="0"/>
              </a:rPr>
              <a:t> and Resources Committee on an ongoing basis.  </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The Authority’s </a:t>
            </a:r>
            <a:r>
              <a:rPr lang="en-GB" sz="1200" dirty="0">
                <a:solidFill>
                  <a:srgbClr val="002060"/>
                </a:solidFill>
                <a:latin typeface="Raleway" panose="020B0003030101060003" pitchFamily="34" charset="0"/>
                <a:hlinkClick r:id="rId7">
                  <a:extLst>
                    <a:ext uri="{A12FA001-AC4F-418D-AE19-62706E023703}">
                      <ahyp:hlinkClr xmlns:ahyp="http://schemas.microsoft.com/office/drawing/2018/hyperlinkcolor" val="tx"/>
                    </a:ext>
                  </a:extLst>
                </a:hlinkClick>
              </a:rPr>
              <a:t>publication scheme </a:t>
            </a:r>
            <a:r>
              <a:rPr lang="en-GB" sz="1200" dirty="0">
                <a:solidFill>
                  <a:srgbClr val="002060"/>
                </a:solidFill>
                <a:latin typeface="Raleway" panose="020B0003030101060003" pitchFamily="34" charset="0"/>
              </a:rPr>
              <a:t>ensures these reports are available to the public with the main aim of improving public understanding of the use of Taser and confidence in the safeguards in place on its use. </a:t>
            </a:r>
          </a:p>
        </p:txBody>
      </p:sp>
      <p:pic>
        <p:nvPicPr>
          <p:cNvPr id="12" name="Picture 11">
            <a:extLst>
              <a:ext uri="{FF2B5EF4-FFF2-40B4-BE49-F238E27FC236}">
                <a16:creationId xmlns:a16="http://schemas.microsoft.com/office/drawing/2014/main" id="{A0BB1A1D-4EF2-E18B-49B4-C0BE8E536868}"/>
              </a:ext>
            </a:extLst>
          </p:cNvPr>
          <p:cNvPicPr>
            <a:picLocks noChangeAspect="1"/>
          </p:cNvPicPr>
          <p:nvPr/>
        </p:nvPicPr>
        <p:blipFill rotWithShape="1">
          <a:blip r:embed="rId8"/>
          <a:srcRect r="5923"/>
          <a:stretch/>
        </p:blipFill>
        <p:spPr>
          <a:xfrm>
            <a:off x="328017" y="6959337"/>
            <a:ext cx="2124898" cy="1418504"/>
          </a:xfrm>
          <a:prstGeom prst="rect">
            <a:avLst/>
          </a:prstGeom>
          <a:ln w="25400">
            <a:solidFill>
              <a:schemeClr val="accent1">
                <a:shade val="50000"/>
              </a:schemeClr>
            </a:solidFill>
          </a:ln>
          <a:effectLst>
            <a:outerShdw blurRad="190500" dist="38100" algn="l" rotWithShape="0">
              <a:prstClr val="black">
                <a:alpha val="40000"/>
              </a:prstClr>
            </a:outerShdw>
          </a:effectLst>
        </p:spPr>
      </p:pic>
    </p:spTree>
    <p:extLst>
      <p:ext uri="{BB962C8B-B14F-4D97-AF65-F5344CB8AC3E}">
        <p14:creationId xmlns:p14="http://schemas.microsoft.com/office/powerpoint/2010/main" val="261058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75F00F-EB46-4627-BD13-59DBDBD500F8}"/>
              </a:ext>
            </a:extLst>
          </p:cNvPr>
          <p:cNvSpPr>
            <a:spLocks noGrp="1"/>
          </p:cNvSpPr>
          <p:nvPr>
            <p:ph type="ftr" sz="quarter" idx="11"/>
          </p:nvPr>
        </p:nvSpPr>
        <p:spPr/>
        <p:txBody>
          <a:bodyPr/>
          <a:lstStyle/>
          <a:p>
            <a:r>
              <a:rPr lang="en-US" sz="1200" b="1">
                <a:solidFill>
                  <a:srgbClr val="FF0000"/>
                </a:solidFill>
                <a:latin typeface="Times New Roman" panose="02020603050405020304" pitchFamily="18" charset="0"/>
              </a:rPr>
              <a:t>
OFFICIAL</a:t>
            </a:r>
            <a:endParaRPr lang="en-US" sz="1200" b="1" dirty="0">
              <a:solidFill>
                <a:srgbClr val="FF0000"/>
              </a:solidFill>
              <a:latin typeface="Times New Roman" panose="02020603050405020304" pitchFamily="18" charset="0"/>
            </a:endParaRPr>
          </a:p>
        </p:txBody>
      </p:sp>
      <p:sp>
        <p:nvSpPr>
          <p:cNvPr id="5" name="Title 1">
            <a:extLst>
              <a:ext uri="{FF2B5EF4-FFF2-40B4-BE49-F238E27FC236}">
                <a16:creationId xmlns:a16="http://schemas.microsoft.com/office/drawing/2014/main" id="{3CB92691-AB41-CFC8-560D-C1EEFB63920E}"/>
              </a:ext>
            </a:extLst>
          </p:cNvPr>
          <p:cNvSpPr>
            <a:spLocks noGrp="1"/>
          </p:cNvSpPr>
          <p:nvPr>
            <p:ph type="title"/>
          </p:nvPr>
        </p:nvSpPr>
        <p:spPr>
          <a:xfrm>
            <a:off x="368764" y="229058"/>
            <a:ext cx="5381291" cy="537682"/>
          </a:xfrm>
        </p:spPr>
        <p:txBody>
          <a:bodyPr>
            <a:normAutofit/>
          </a:bodyPr>
          <a:lstStyle/>
          <a:p>
            <a:r>
              <a:rPr lang="en-GB" sz="2200" dirty="0">
                <a:latin typeface="Museo 500" panose="02000000000000000000" pitchFamily="2" charset="0"/>
              </a:rPr>
              <a:t>Conclusion and Next Steps </a:t>
            </a:r>
          </a:p>
        </p:txBody>
      </p:sp>
      <p:sp>
        <p:nvSpPr>
          <p:cNvPr id="6" name="Rectangle 5">
            <a:extLst>
              <a:ext uri="{FF2B5EF4-FFF2-40B4-BE49-F238E27FC236}">
                <a16:creationId xmlns:a16="http://schemas.microsoft.com/office/drawing/2014/main" id="{D3B9E461-8771-EDA8-1DA2-6B39B3DCBF02}"/>
              </a:ext>
            </a:extLst>
          </p:cNvPr>
          <p:cNvSpPr/>
          <p:nvPr/>
        </p:nvSpPr>
        <p:spPr>
          <a:xfrm>
            <a:off x="377275" y="816392"/>
            <a:ext cx="5381290" cy="1200329"/>
          </a:xfrm>
          <a:prstGeom prst="rect">
            <a:avLst/>
          </a:prstGeom>
        </p:spPr>
        <p:txBody>
          <a:bodyPr wrap="square">
            <a:spAutoFit/>
          </a:bodyPr>
          <a:lstStyle/>
          <a:p>
            <a:r>
              <a:rPr lang="en-GB" sz="1200" dirty="0">
                <a:solidFill>
                  <a:srgbClr val="002060"/>
                </a:solidFill>
                <a:latin typeface="Raleway" panose="020B0003030101060003" pitchFamily="34" charset="0"/>
              </a:rPr>
              <a:t>The use of Tasers by Police Scotland Officers provides a progressive and preventative approach to tackling the immediate impact of threat form violent offenders in Scotland.  Police Scotland continue to monitor its use by Officers, and the Authority and PIRC will continue to provide oversight, investigation and assurance.  </a:t>
            </a:r>
          </a:p>
          <a:p>
            <a:endParaRPr lang="en-GB" sz="1200" dirty="0">
              <a:solidFill>
                <a:srgbClr val="002060"/>
              </a:solidFill>
              <a:latin typeface="Raleway" panose="020B0003030101060003" pitchFamily="34" charset="0"/>
            </a:endParaRPr>
          </a:p>
        </p:txBody>
      </p:sp>
      <p:sp>
        <p:nvSpPr>
          <p:cNvPr id="7" name="Rectangle 6">
            <a:extLst>
              <a:ext uri="{FF2B5EF4-FFF2-40B4-BE49-F238E27FC236}">
                <a16:creationId xmlns:a16="http://schemas.microsoft.com/office/drawing/2014/main" id="{00FD585F-3389-07A5-1767-4975948B2371}"/>
              </a:ext>
            </a:extLst>
          </p:cNvPr>
          <p:cNvSpPr/>
          <p:nvPr/>
        </p:nvSpPr>
        <p:spPr>
          <a:xfrm>
            <a:off x="360254" y="6264259"/>
            <a:ext cx="5389801" cy="2308324"/>
          </a:xfrm>
          <a:prstGeom prst="rect">
            <a:avLst/>
          </a:prstGeom>
        </p:spPr>
        <p:txBody>
          <a:bodyPr wrap="square">
            <a:spAutoFit/>
          </a:bodyPr>
          <a:lstStyle/>
          <a:p>
            <a:r>
              <a:rPr lang="en-GB" sz="1200" dirty="0">
                <a:solidFill>
                  <a:srgbClr val="002060"/>
                </a:solidFill>
                <a:latin typeface="Raleway" panose="020B0003030101060003" pitchFamily="34" charset="0"/>
              </a:rPr>
              <a:t>To keep up to date with our work, please keep an eye on the Scottish Police Authority’s </a:t>
            </a:r>
            <a:r>
              <a:rPr lang="en-GB" sz="1200" dirty="0">
                <a:solidFill>
                  <a:srgbClr val="002060"/>
                </a:solidFill>
                <a:latin typeface="Raleway" panose="020B0003030101060003" pitchFamily="34" charset="0"/>
                <a:hlinkClick r:id="rId2">
                  <a:extLst>
                    <a:ext uri="{A12FA001-AC4F-418D-AE19-62706E023703}">
                      <ahyp:hlinkClr xmlns:ahyp="http://schemas.microsoft.com/office/drawing/2018/hyperlinkcolor" val="tx"/>
                    </a:ext>
                  </a:extLst>
                </a:hlinkClick>
              </a:rPr>
              <a:t>website</a:t>
            </a:r>
            <a:r>
              <a:rPr lang="en-GB" sz="1200" dirty="0">
                <a:solidFill>
                  <a:srgbClr val="002060"/>
                </a:solidFill>
                <a:latin typeface="Raleway" panose="020B0003030101060003" pitchFamily="34" charset="0"/>
              </a:rPr>
              <a:t> where you can find more public briefings and factsheets on operational matters, topical issues and technology being used by Police Scotland.  </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There are also </a:t>
            </a:r>
            <a:r>
              <a:rPr lang="en-GB" sz="1200" dirty="0">
                <a:solidFill>
                  <a:srgbClr val="002060"/>
                </a:solidFill>
                <a:latin typeface="Raleway" panose="020B0003030101060003" pitchFamily="34" charset="0"/>
                <a:hlinkClick r:id="rId3">
                  <a:extLst>
                    <a:ext uri="{A12FA001-AC4F-418D-AE19-62706E023703}">
                      <ahyp:hlinkClr xmlns:ahyp="http://schemas.microsoft.com/office/drawing/2018/hyperlinkcolor" val="tx"/>
                    </a:ext>
                  </a:extLst>
                </a:hlinkClick>
              </a:rPr>
              <a:t>links</a:t>
            </a:r>
            <a:r>
              <a:rPr lang="en-GB" sz="1200" dirty="0">
                <a:solidFill>
                  <a:srgbClr val="002060"/>
                </a:solidFill>
                <a:latin typeface="Raleway" panose="020B0003030101060003" pitchFamily="34" charset="0"/>
              </a:rPr>
              <a:t> to watch livestream committee discussions, </a:t>
            </a:r>
          </a:p>
          <a:p>
            <a:r>
              <a:rPr lang="en-GB" sz="1200" dirty="0">
                <a:solidFill>
                  <a:srgbClr val="002060"/>
                </a:solidFill>
                <a:latin typeface="Raleway" panose="020B0003030101060003" pitchFamily="34" charset="0"/>
              </a:rPr>
              <a:t>and follow us on Twitter/X:</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@ScotPolAuth @Policescotland</a:t>
            </a:r>
          </a:p>
          <a:p>
            <a:endParaRPr lang="en-GB" sz="1200" dirty="0">
              <a:solidFill>
                <a:srgbClr val="002060"/>
              </a:solidFill>
              <a:latin typeface="Raleway" panose="020B0003030101060003" pitchFamily="34" charset="0"/>
            </a:endParaRPr>
          </a:p>
          <a:p>
            <a:r>
              <a:rPr lang="en-GB" sz="1200" dirty="0">
                <a:solidFill>
                  <a:srgbClr val="002060"/>
                </a:solidFill>
                <a:latin typeface="Raleway" panose="020B0003030101060003" pitchFamily="34" charset="0"/>
              </a:rPr>
              <a:t>Date published: </a:t>
            </a:r>
            <a:r>
              <a:rPr lang="en-GB" sz="1200" b="1" dirty="0">
                <a:solidFill>
                  <a:srgbClr val="002060"/>
                </a:solidFill>
                <a:latin typeface="Raleway" panose="020B0003030101060003" pitchFamily="34" charset="0"/>
              </a:rPr>
              <a:t>September 2024</a:t>
            </a:r>
          </a:p>
          <a:p>
            <a:endParaRPr lang="en-GB" sz="1200" dirty="0">
              <a:solidFill>
                <a:srgbClr val="002060"/>
              </a:solidFill>
              <a:latin typeface="Raleway" panose="020B0003030101060003" pitchFamily="34" charset="0"/>
            </a:endParaRPr>
          </a:p>
        </p:txBody>
      </p:sp>
      <p:sp>
        <p:nvSpPr>
          <p:cNvPr id="8" name="Title 1">
            <a:extLst>
              <a:ext uri="{FF2B5EF4-FFF2-40B4-BE49-F238E27FC236}">
                <a16:creationId xmlns:a16="http://schemas.microsoft.com/office/drawing/2014/main" id="{221A12FC-295C-8CA6-D28A-227C7DABFBC1}"/>
              </a:ext>
            </a:extLst>
          </p:cNvPr>
          <p:cNvSpPr txBox="1">
            <a:spLocks/>
          </p:cNvSpPr>
          <p:nvPr/>
        </p:nvSpPr>
        <p:spPr>
          <a:xfrm>
            <a:off x="360254" y="6040120"/>
            <a:ext cx="2595540" cy="3344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endParaRPr lang="en-GB" sz="2200" dirty="0">
              <a:latin typeface="Museo 500" panose="02000000000000000000" pitchFamily="2" charset="0"/>
            </a:endParaRPr>
          </a:p>
          <a:p>
            <a:r>
              <a:rPr lang="en-GB" sz="2000" dirty="0">
                <a:latin typeface="Museo 500" panose="02000000000000000000" pitchFamily="2" charset="0"/>
              </a:rPr>
              <a:t>Keeping up to date</a:t>
            </a:r>
          </a:p>
          <a:p>
            <a:endParaRPr lang="en-GB" sz="2200" dirty="0">
              <a:latin typeface="Museo 500" panose="02000000000000000000" pitchFamily="2" charset="0"/>
            </a:endParaRPr>
          </a:p>
          <a:p>
            <a:endParaRPr lang="en-GB" sz="2200" dirty="0">
              <a:latin typeface="Museo 500" panose="02000000000000000000" pitchFamily="2" charset="0"/>
            </a:endParaRPr>
          </a:p>
        </p:txBody>
      </p:sp>
      <p:sp>
        <p:nvSpPr>
          <p:cNvPr id="9" name="Content Placeholder 2">
            <a:extLst>
              <a:ext uri="{FF2B5EF4-FFF2-40B4-BE49-F238E27FC236}">
                <a16:creationId xmlns:a16="http://schemas.microsoft.com/office/drawing/2014/main" id="{6D7B1CB0-AA06-F488-B49E-F96FA3F0EE0C}"/>
              </a:ext>
            </a:extLst>
          </p:cNvPr>
          <p:cNvSpPr>
            <a:spLocks noGrp="1"/>
          </p:cNvSpPr>
          <p:nvPr>
            <p:ph sz="quarter" idx="13"/>
          </p:nvPr>
        </p:nvSpPr>
        <p:spPr>
          <a:xfrm>
            <a:off x="360253" y="2527315"/>
            <a:ext cx="5381290" cy="3747314"/>
          </a:xfrm>
        </p:spPr>
        <p:txBody>
          <a:bodyPr>
            <a:noAutofit/>
          </a:bodyPr>
          <a:lstStyle/>
          <a:p>
            <a:pPr marL="0" marR="0" lvl="0" indent="0" algn="l" defTabSz="4572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t>The Strategic Police Plan commits to the provision of Policing for a safe, protected and resilient Scotland. This requires designing and maintaining services which are responsive to evolving threats and risks to the safety and wellbeing of our communities. </a:t>
            </a:r>
            <a:b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br>
            <a:b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br>
            <a: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t>To meet these demands, now and in the future, Scotland’s police service must adapt and proportionately adopt the necessary technologies which will enable them to keep people and places </a:t>
            </a:r>
            <a:r>
              <a:rPr lang="en-GB" sz="1200" dirty="0">
                <a:solidFill>
                  <a:srgbClr val="002060"/>
                </a:solidFill>
                <a:latin typeface="Raleway" pitchFamily="2" charset="0"/>
                <a:ea typeface="Calibri" panose="020F0502020204030204" pitchFamily="34" charset="0"/>
                <a:cs typeface="Times New Roman" panose="02020603050405020304" pitchFamily="18" charset="0"/>
              </a:rPr>
              <a:t>safe. </a:t>
            </a:r>
            <a: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t>These public briefings also contribute to the Authority’s statutory function to keep under review the policing of Scotland. </a:t>
            </a:r>
          </a:p>
          <a:p>
            <a:pPr marL="0" marR="0" lvl="0" indent="0" algn="l" defTabSz="4572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2060"/>
                </a:solidFill>
                <a:effectLst/>
                <a:uLnTx/>
                <a:uFillTx/>
                <a:latin typeface="Raleway" pitchFamily="2" charset="0"/>
                <a:ea typeface="Calibri" panose="020F0502020204030204" pitchFamily="34" charset="0"/>
                <a:cs typeface="Times New Roman" panose="02020603050405020304" pitchFamily="18" charset="0"/>
              </a:rPr>
              <a:t>This series of public focused and user-friendly public briefings has been developed to provide an overview of the benefits of emerging technology and upcoming developments within policing, the policies that will govern them, and the ethical, privacy and human rights implications. </a:t>
            </a:r>
            <a:endParaRPr lang="en-GB" sz="1200" dirty="0">
              <a:solidFill>
                <a:srgbClr val="002060"/>
              </a:solidFill>
              <a:latin typeface="Museo 300" panose="02000000000000000000" pitchFamily="2" charset="0"/>
            </a:endParaRPr>
          </a:p>
        </p:txBody>
      </p:sp>
      <p:pic>
        <p:nvPicPr>
          <p:cNvPr id="10" name="Picture 9">
            <a:extLst>
              <a:ext uri="{FF2B5EF4-FFF2-40B4-BE49-F238E27FC236}">
                <a16:creationId xmlns:a16="http://schemas.microsoft.com/office/drawing/2014/main" id="{F08B0422-E46A-9C76-BECF-B7384485DA24}"/>
              </a:ext>
            </a:extLst>
          </p:cNvPr>
          <p:cNvPicPr>
            <a:picLocks noChangeAspect="1"/>
          </p:cNvPicPr>
          <p:nvPr/>
        </p:nvPicPr>
        <p:blipFill>
          <a:blip r:embed="rId4"/>
          <a:stretch>
            <a:fillRect/>
          </a:stretch>
        </p:blipFill>
        <p:spPr>
          <a:xfrm>
            <a:off x="4412343" y="7496891"/>
            <a:ext cx="2445657" cy="2132111"/>
          </a:xfrm>
          <a:prstGeom prst="rect">
            <a:avLst/>
          </a:prstGeom>
          <a:effectLst>
            <a:outerShdw blurRad="50800" dist="38100" dir="10800000" algn="r" rotWithShape="0">
              <a:prstClr val="black">
                <a:alpha val="40000"/>
              </a:prstClr>
            </a:outerShdw>
          </a:effectLst>
        </p:spPr>
      </p:pic>
      <p:sp>
        <p:nvSpPr>
          <p:cNvPr id="2" name="Title 1">
            <a:extLst>
              <a:ext uri="{FF2B5EF4-FFF2-40B4-BE49-F238E27FC236}">
                <a16:creationId xmlns:a16="http://schemas.microsoft.com/office/drawing/2014/main" id="{C27E1268-D539-A0FB-4AE5-B2361927F765}"/>
              </a:ext>
            </a:extLst>
          </p:cNvPr>
          <p:cNvSpPr txBox="1">
            <a:spLocks/>
          </p:cNvSpPr>
          <p:nvPr/>
        </p:nvSpPr>
        <p:spPr>
          <a:xfrm>
            <a:off x="347995" y="2104780"/>
            <a:ext cx="2983021" cy="3344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i="0" kern="1200">
                <a:solidFill>
                  <a:srgbClr val="003567"/>
                </a:solidFill>
                <a:latin typeface="Verdana" panose="020B0604030504040204" pitchFamily="34" charset="0"/>
                <a:ea typeface="Verdana" panose="020B0604030504040204" pitchFamily="34" charset="0"/>
                <a:cs typeface="Verdana" panose="020B0604030504040204" pitchFamily="34" charset="0"/>
              </a:defRPr>
            </a:lvl1pPr>
          </a:lstStyle>
          <a:p>
            <a:endParaRPr lang="en-GB" sz="2200" dirty="0">
              <a:latin typeface="Museo 500" panose="02000000000000000000" pitchFamily="2" charset="0"/>
            </a:endParaRPr>
          </a:p>
          <a:p>
            <a:r>
              <a:rPr lang="en-GB" sz="2000" dirty="0">
                <a:latin typeface="Museo 500" panose="02000000000000000000" pitchFamily="2" charset="0"/>
              </a:rPr>
              <a:t>Purpose of the Briefing</a:t>
            </a:r>
            <a:endParaRPr lang="en-GB" sz="2200" dirty="0">
              <a:latin typeface="Museo 500" panose="02000000000000000000" pitchFamily="2" charset="0"/>
            </a:endParaRPr>
          </a:p>
          <a:p>
            <a:endParaRPr lang="en-GB" sz="2200" dirty="0">
              <a:latin typeface="Museo 500" panose="02000000000000000000" pitchFamily="2" charset="0"/>
            </a:endParaRPr>
          </a:p>
        </p:txBody>
      </p:sp>
    </p:spTree>
    <p:extLst>
      <p:ext uri="{BB962C8B-B14F-4D97-AF65-F5344CB8AC3E}">
        <p14:creationId xmlns:p14="http://schemas.microsoft.com/office/powerpoint/2010/main" val="27383603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300523521D4CB685261CE0D82848" ma:contentTypeVersion="3" ma:contentTypeDescription="Create a new document." ma:contentTypeScope="" ma:versionID="51c0cf14225b694792223e592c3ac897">
  <xsd:schema xmlns:xsd="http://www.w3.org/2001/XMLSchema" xmlns:xs="http://www.w3.org/2001/XMLSchema" xmlns:p="http://schemas.microsoft.com/office/2006/metadata/properties" xmlns:ns2="5f732091-03dd-494b-a704-accdf5c66eb0" xmlns:ns3="1cf5414b-c79d-4dd3-99a8-12d4023308a2" targetNamespace="http://schemas.microsoft.com/office/2006/metadata/properties" ma:root="true" ma:fieldsID="230aec6d628c6ac1ddb9d2020791537e" ns2:_="" ns3:_="">
    <xsd:import namespace="5f732091-03dd-494b-a704-accdf5c66eb0"/>
    <xsd:import namespace="1cf5414b-c79d-4dd3-99a8-12d4023308a2"/>
    <xsd:element name="properties">
      <xsd:complexType>
        <xsd:sequence>
          <xsd:element name="documentManagement">
            <xsd:complexType>
              <xsd:all>
                <xsd:element ref="ns2:SharedWithUsers" minOccurs="0"/>
                <xsd:element ref="ns2:SharedWithDetails" minOccurs="0"/>
                <xsd:element ref="ns3: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32091-03dd-494b-a704-accdf5c66e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f5414b-c79d-4dd3-99a8-12d4023308a2" elementFormDefault="qualified">
    <xsd:import namespace="http://schemas.microsoft.com/office/2006/documentManagement/types"/>
    <xsd:import namespace="http://schemas.microsoft.com/office/infopath/2007/PartnerControls"/>
    <xsd:element name="Number" ma:index="10" nillable="true" ma:displayName="Number" ma:default="1" ma:internalName="Numb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1cf5414b-c79d-4dd3-99a8-12d4023308a2">1</Number>
  </documentManagement>
</p:properties>
</file>

<file path=customXml/itemProps1.xml><?xml version="1.0" encoding="utf-8"?>
<ds:datastoreItem xmlns:ds="http://schemas.openxmlformats.org/officeDocument/2006/customXml" ds:itemID="{AB2B7512-92D0-4134-A83E-96A68272A91A}">
  <ds:schemaRefs>
    <ds:schemaRef ds:uri="http://schemas.microsoft.com/sharepoint/v3/contenttype/forms"/>
  </ds:schemaRefs>
</ds:datastoreItem>
</file>

<file path=customXml/itemProps2.xml><?xml version="1.0" encoding="utf-8"?>
<ds:datastoreItem xmlns:ds="http://schemas.openxmlformats.org/officeDocument/2006/customXml" ds:itemID="{28F73DF1-155F-40AC-B0D1-9E73FBBE0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732091-03dd-494b-a704-accdf5c66eb0"/>
    <ds:schemaRef ds:uri="1cf5414b-c79d-4dd3-99a8-12d402330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8462BD-DA6D-4F72-80A3-25FBD4DA822F}">
  <ds:schemaRefs>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1cf5414b-c79d-4dd3-99a8-12d4023308a2"/>
    <ds:schemaRef ds:uri="http://purl.org/dc/elements/1.1/"/>
    <ds:schemaRef ds:uri="5f732091-03dd-494b-a704-accdf5c66eb0"/>
  </ds:schemaRefs>
</ds:datastoreItem>
</file>

<file path=docProps/app.xml><?xml version="1.0" encoding="utf-8"?>
<Properties xmlns="http://schemas.openxmlformats.org/officeDocument/2006/extended-properties" xmlns:vt="http://schemas.openxmlformats.org/officeDocument/2006/docPropsVTypes">
  <Template>Office Theme</Template>
  <TotalTime>31161</TotalTime>
  <Words>2097</Words>
  <Application>Microsoft Office PowerPoint</Application>
  <PresentationFormat>Custom</PresentationFormat>
  <Paragraphs>161</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Museo 300</vt:lpstr>
      <vt:lpstr>Museo 500</vt:lpstr>
      <vt:lpstr>Museo 700</vt:lpstr>
      <vt:lpstr>Raleway</vt:lpstr>
      <vt:lpstr>Times New Roman</vt:lpstr>
      <vt:lpstr>Verdana</vt:lpstr>
      <vt:lpstr>Office Theme</vt:lpstr>
      <vt:lpstr>Taser – Public Briefing</vt:lpstr>
      <vt:lpstr>PowerPoint Presentation</vt:lpstr>
      <vt:lpstr>PowerPoint Presentation</vt:lpstr>
      <vt:lpstr>PowerPoint Presentation</vt:lpstr>
      <vt:lpstr>PowerPoint Presentation</vt:lpstr>
      <vt:lpstr>PowerPoint Presentation</vt:lpstr>
      <vt:lpstr>PowerPoint Presentation</vt:lpstr>
      <vt:lpstr>Conclusion and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Zoe.McCarthy@spa.police.uk</dc:creator>
  <cp:lastModifiedBy>Nicolson, Rachael</cp:lastModifiedBy>
  <cp:revision>290</cp:revision>
  <dcterms:created xsi:type="dcterms:W3CDTF">2021-03-10T11:54:22Z</dcterms:created>
  <dcterms:modified xsi:type="dcterms:W3CDTF">2024-09-23T09:13:30Z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0x010100633F300523521D4CB685261CE0D82848</vt:lpwstr>
  </property>
  <property fmtid="{D5CDD505-2E9C-101B-9397-08002B2CF9AE}" pid="3" name="ClassificationName">
    <vt:lpwstr>OFFICIAL</vt:lpwstr>
  </property>
  <property fmtid="{D5CDD505-2E9C-101B-9397-08002B2CF9AE}" pid="4" name="ClassificationMarking">
    <vt:lpwstr>OFFICIAL</vt:lpwstr>
  </property>
  <property fmtid="{D5CDD505-2E9C-101B-9397-08002B2CF9AE}" pid="5" name="ClassificationMadeBy">
    <vt:lpwstr>SPNET\1997139</vt:lpwstr>
  </property>
  <property fmtid="{D5CDD505-2E9C-101B-9397-08002B2CF9AE}" pid="6" name="ClassificationMadeExternally">
    <vt:lpwstr>No</vt:lpwstr>
  </property>
  <property fmtid="{D5CDD505-2E9C-101B-9397-08002B2CF9AE}" pid="7" name="ClassificationMadeOn">
    <vt:filetime>2023-01-25T12:22:28Z</vt:filetime>
  </property>
</Properties>
</file>